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82" r:id="rId2"/>
    <p:sldId id="283" r:id="rId3"/>
    <p:sldId id="284" r:id="rId4"/>
    <p:sldId id="304" r:id="rId5"/>
    <p:sldId id="286" r:id="rId6"/>
    <p:sldId id="326" r:id="rId7"/>
    <p:sldId id="305" r:id="rId8"/>
    <p:sldId id="273" r:id="rId9"/>
    <p:sldId id="274" r:id="rId10"/>
    <p:sldId id="276" r:id="rId11"/>
    <p:sldId id="278" r:id="rId12"/>
    <p:sldId id="280" r:id="rId13"/>
    <p:sldId id="287" r:id="rId14"/>
    <p:sldId id="288" r:id="rId15"/>
    <p:sldId id="289" r:id="rId16"/>
    <p:sldId id="290" r:id="rId17"/>
    <p:sldId id="291" r:id="rId18"/>
    <p:sldId id="292" r:id="rId19"/>
    <p:sldId id="293" r:id="rId20"/>
    <p:sldId id="294" r:id="rId21"/>
    <p:sldId id="331" r:id="rId22"/>
    <p:sldId id="332" r:id="rId23"/>
    <p:sldId id="333" r:id="rId24"/>
    <p:sldId id="334" r:id="rId25"/>
    <p:sldId id="296" r:id="rId26"/>
    <p:sldId id="297" r:id="rId27"/>
    <p:sldId id="315" r:id="rId28"/>
    <p:sldId id="318" r:id="rId29"/>
    <p:sldId id="317" r:id="rId30"/>
    <p:sldId id="298" r:id="rId31"/>
    <p:sldId id="319" r:id="rId32"/>
    <p:sldId id="320" r:id="rId33"/>
    <p:sldId id="316" r:id="rId34"/>
    <p:sldId id="299" r:id="rId35"/>
    <p:sldId id="300" r:id="rId36"/>
    <p:sldId id="301" r:id="rId37"/>
    <p:sldId id="302" r:id="rId38"/>
    <p:sldId id="259" r:id="rId39"/>
    <p:sldId id="336"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94761" autoAdjust="0"/>
  </p:normalViewPr>
  <p:slideViewPr>
    <p:cSldViewPr snapToGrid="0">
      <p:cViewPr varScale="1">
        <p:scale>
          <a:sx n="62" d="100"/>
          <a:sy n="62" d="100"/>
        </p:scale>
        <p:origin x="-557" y="-96"/>
      </p:cViewPr>
      <p:guideLst>
        <p:guide orient="horz" pos="2166"/>
        <p:guide orient="horz" pos="138"/>
        <p:guide orient="horz" pos="4176"/>
        <p:guide orient="horz" pos="985"/>
        <p:guide orient="horz" pos="1094"/>
        <p:guide orient="horz" pos="1445"/>
        <p:guide pos="2880"/>
        <p:guide pos="5616"/>
        <p:guide pos="144"/>
        <p:guide pos="792"/>
        <p:guide pos="432"/>
        <p:guide pos="5327"/>
      </p:guideLst>
    </p:cSldViewPr>
  </p:slideViewPr>
  <p:notesTextViewPr>
    <p:cViewPr>
      <p:scale>
        <a:sx n="100" d="100"/>
        <a:sy n="100" d="100"/>
      </p:scale>
      <p:origin x="0" y="0"/>
    </p:cViewPr>
  </p:notesTextViewPr>
  <p:sorterViewPr>
    <p:cViewPr>
      <p:scale>
        <a:sx n="100" d="100"/>
        <a:sy n="100" d="100"/>
      </p:scale>
      <p:origin x="0" y="1571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29" name="Picture 9" descr="Picture1"/>
          <p:cNvPicPr>
            <a:picLocks noChangeAspect="1" noChangeArrowheads="1"/>
          </p:cNvPicPr>
          <p:nvPr userDrawn="1"/>
        </p:nvPicPr>
        <p:blipFill>
          <a:blip r:embed="rId2" cstate="print">
            <a:lum bright="36000" contrast="-48000"/>
          </a:blip>
          <a:srcRect/>
          <a:stretch>
            <a:fillRect/>
          </a:stretch>
        </p:blipFill>
        <p:spPr bwMode="auto">
          <a:xfrm>
            <a:off x="0" y="0"/>
            <a:ext cx="9144000" cy="6858000"/>
          </a:xfrm>
          <a:prstGeom prst="rect">
            <a:avLst/>
          </a:prstGeom>
          <a:noFill/>
        </p:spPr>
      </p:pic>
      <p:sp>
        <p:nvSpPr>
          <p:cNvPr id="5122" name="Rectangle 2"/>
          <p:cNvSpPr>
            <a:spLocks noGrp="1" noChangeArrowheads="1"/>
          </p:cNvSpPr>
          <p:nvPr>
            <p:ph type="ctrTitle"/>
          </p:nvPr>
        </p:nvSpPr>
        <p:spPr>
          <a:xfrm>
            <a:off x="228600" y="603250"/>
            <a:ext cx="8686800" cy="2835275"/>
          </a:xfrm>
        </p:spPr>
        <p:txBody>
          <a:bodyPr anchor="ctr" anchorCtr="1"/>
          <a:lstStyle>
            <a:lvl1pPr>
              <a:defRPr sz="3800"/>
            </a:lvl1pPr>
          </a:lstStyle>
          <a:p>
            <a:r>
              <a:rPr lang="en-US"/>
              <a:t>Click to edit Master title style</a:t>
            </a:r>
          </a:p>
        </p:txBody>
      </p:sp>
      <p:sp>
        <p:nvSpPr>
          <p:cNvPr id="5123" name="Rectangle 3"/>
          <p:cNvSpPr>
            <a:spLocks noGrp="1" noChangeArrowheads="1"/>
          </p:cNvSpPr>
          <p:nvPr>
            <p:ph type="subTitle" idx="1"/>
          </p:nvPr>
        </p:nvSpPr>
        <p:spPr>
          <a:xfrm>
            <a:off x="1417638" y="5029200"/>
            <a:ext cx="7010400" cy="1600200"/>
          </a:xfrm>
          <a:effectLst>
            <a:outerShdw dist="35921" dir="2700000" algn="ctr" rotWithShape="0">
              <a:schemeClr val="bg1"/>
            </a:outerShdw>
          </a:effectLst>
        </p:spPr>
        <p:txBody>
          <a:bodyPr/>
          <a:lstStyle>
            <a:lvl1pPr marL="0" indent="0" algn="ctr">
              <a:buFont typeface="Wingdings" pitchFamily="2" charset="2"/>
              <a:buNone/>
              <a:defRPr sz="2200"/>
            </a:lvl1pPr>
          </a:lstStyle>
          <a:p>
            <a:r>
              <a:rPr lang="en-US"/>
              <a:t>Click to edit Master subtitle style</a:t>
            </a:r>
          </a:p>
        </p:txBody>
      </p:sp>
      <p:sp>
        <p:nvSpPr>
          <p:cNvPr id="5124" name="Rectangle 4"/>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5125" name="Rectangle 5"/>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5126" name="Rectangle 6"/>
          <p:cNvSpPr>
            <a:spLocks noGrp="1" noChangeArrowheads="1"/>
          </p:cNvSpPr>
          <p:nvPr>
            <p:ph type="sldNum" sz="quarter" idx="4"/>
          </p:nvPr>
        </p:nvSpPr>
        <p:spPr>
          <a:xfrm>
            <a:off x="6553200" y="6248400"/>
            <a:ext cx="1905000" cy="457200"/>
          </a:xfrm>
        </p:spPr>
        <p:txBody>
          <a:bodyPr/>
          <a:lstStyle>
            <a:lvl1pPr>
              <a:defRPr/>
            </a:lvl1pPr>
          </a:lstStyle>
          <a:p>
            <a:fld id="{51F59033-18F5-481E-86BA-541AD86F2732}" type="slidenum">
              <a:rPr lang="en-US"/>
              <a:pPr/>
              <a:t>‹#›</a:t>
            </a:fld>
            <a:endParaRPr lang="en-US"/>
          </a:p>
        </p:txBody>
      </p:sp>
      <p:sp>
        <p:nvSpPr>
          <p:cNvPr id="5127" name="AutoShape 7"/>
          <p:cNvSpPr>
            <a:spLocks noChangeArrowheads="1"/>
          </p:cNvSpPr>
          <p:nvPr/>
        </p:nvSpPr>
        <p:spPr bwMode="auto">
          <a:xfrm>
            <a:off x="228600" y="3429000"/>
            <a:ext cx="8686800" cy="177800"/>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sz="2400">
              <a:latin typeface="Times New Roman" pitchFamily="18" charset="0"/>
            </a:endParaRPr>
          </a:p>
        </p:txBody>
      </p:sp>
      <p:sp>
        <p:nvSpPr>
          <p:cNvPr id="5128" name="AutoShape 8"/>
          <p:cNvSpPr>
            <a:spLocks noChangeArrowheads="1"/>
          </p:cNvSpPr>
          <p:nvPr userDrawn="1"/>
        </p:nvSpPr>
        <p:spPr bwMode="auto">
          <a:xfrm flipH="1">
            <a:off x="228600" y="439738"/>
            <a:ext cx="8686800" cy="177800"/>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sz="2400">
              <a:latin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019FF0-CDB0-458B-AFF3-817E0BE9285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1717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63627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3A3CED-91AB-4E2B-A72B-F6B83651BDE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DB8E49-A962-46F3-9E76-C62BA04374F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599133-A8C3-4C03-96EC-ABC02AF00C0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736725"/>
            <a:ext cx="4267200" cy="4892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36725"/>
            <a:ext cx="4267200" cy="4892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213015B-88D2-4FC3-B7E9-02D3D00658D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A414EC5-B1B9-42F4-A391-EE288355D6C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A8B588D-9085-4467-BD11-4AE7FD3655A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21994FD-2F0F-4595-B7B3-8B6DB31CCD2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4FC27E1-9D65-4509-9FCD-562EE28B137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F34E46-626A-4EB7-998E-505D5D61D67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5" name="Picture 9" descr="Picture1"/>
          <p:cNvPicPr>
            <a:picLocks noChangeAspect="1" noChangeArrowheads="1"/>
          </p:cNvPicPr>
          <p:nvPr userDrawn="1"/>
        </p:nvPicPr>
        <p:blipFill>
          <a:blip r:embed="rId13" cstate="print">
            <a:lum bright="36000" contrast="-48000"/>
          </a:blip>
          <a:srcRect/>
          <a:stretch>
            <a:fillRect/>
          </a:stretch>
        </p:blipFill>
        <p:spPr bwMode="auto">
          <a:xfrm>
            <a:off x="0" y="0"/>
            <a:ext cx="9144000" cy="6858000"/>
          </a:xfrm>
          <a:prstGeom prst="rect">
            <a:avLst/>
          </a:prstGeom>
          <a:noFill/>
        </p:spPr>
      </p:pic>
      <p:sp>
        <p:nvSpPr>
          <p:cNvPr id="4098" name="Rectangle 2"/>
          <p:cNvSpPr>
            <a:spLocks noGrp="1" noChangeArrowheads="1"/>
          </p:cNvSpPr>
          <p:nvPr>
            <p:ph type="title"/>
          </p:nvPr>
        </p:nvSpPr>
        <p:spPr bwMode="auto">
          <a:xfrm>
            <a:off x="228600" y="228600"/>
            <a:ext cx="8686800" cy="1322388"/>
          </a:xfrm>
          <a:prstGeom prst="rect">
            <a:avLst/>
          </a:prstGeom>
          <a:solidFill>
            <a:schemeClr val="folHlink"/>
          </a:solid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228600" y="1736725"/>
            <a:ext cx="8686800" cy="4892675"/>
          </a:xfrm>
          <a:prstGeom prst="rect">
            <a:avLst/>
          </a:prstGeom>
          <a:noFill/>
          <a:ln w="9525">
            <a:noFill/>
            <a:miter lim="800000"/>
            <a:headEnd/>
            <a:tailEnd/>
          </a:ln>
          <a:effectLst>
            <a:outerShdw dist="17961" dir="2700000" algn="ctr" rotWithShape="0">
              <a:schemeClr val="bg1"/>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1" name="Line 5"/>
          <p:cNvSpPr>
            <a:spLocks noChangeShapeType="1"/>
          </p:cNvSpPr>
          <p:nvPr/>
        </p:nvSpPr>
        <p:spPr bwMode="auto">
          <a:xfrm flipV="1">
            <a:off x="228600" y="6634163"/>
            <a:ext cx="8686800" cy="0"/>
          </a:xfrm>
          <a:prstGeom prst="line">
            <a:avLst/>
          </a:prstGeom>
          <a:noFill/>
          <a:ln w="12700">
            <a:solidFill>
              <a:schemeClr val="accent2"/>
            </a:solidFill>
            <a:round/>
            <a:headEnd/>
            <a:tailEnd/>
          </a:ln>
          <a:effectLst/>
        </p:spPr>
        <p:txBody>
          <a:bodyPr/>
          <a:lstStyle/>
          <a:p>
            <a:endParaRPr lang="en-US"/>
          </a:p>
        </p:txBody>
      </p:sp>
      <p:sp>
        <p:nvSpPr>
          <p:cNvPr id="410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410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endParaRPr lang="en-US"/>
          </a:p>
        </p:txBody>
      </p:sp>
      <p:sp>
        <p:nvSpPr>
          <p:cNvPr id="410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fld id="{7E705C79-C69F-47B6-A307-A6564D377811}" type="slidenum">
              <a:rPr lang="en-US"/>
              <a:pPr/>
              <a:t>‹#›</a:t>
            </a:fld>
            <a:endParaRPr lang="en-US"/>
          </a:p>
        </p:txBody>
      </p:sp>
      <p:sp>
        <p:nvSpPr>
          <p:cNvPr id="4100" name="AutoShape 4"/>
          <p:cNvSpPr>
            <a:spLocks noChangeArrowheads="1"/>
          </p:cNvSpPr>
          <p:nvPr/>
        </p:nvSpPr>
        <p:spPr bwMode="auto">
          <a:xfrm>
            <a:off x="228600" y="1550988"/>
            <a:ext cx="8686800"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fontAlgn="base">
        <a:spcBef>
          <a:spcPct val="0"/>
        </a:spcBef>
        <a:spcAft>
          <a:spcPct val="0"/>
        </a:spcAft>
        <a:defRPr sz="3600" b="1">
          <a:solidFill>
            <a:schemeClr val="bg1"/>
          </a:solidFill>
          <a:latin typeface="+mj-lt"/>
          <a:ea typeface="+mj-ea"/>
          <a:cs typeface="+mj-cs"/>
        </a:defRPr>
      </a:lvl1pPr>
      <a:lvl2pPr algn="l" rtl="0" fontAlgn="base">
        <a:spcBef>
          <a:spcPct val="0"/>
        </a:spcBef>
        <a:spcAft>
          <a:spcPct val="0"/>
        </a:spcAft>
        <a:defRPr sz="3600" b="1">
          <a:solidFill>
            <a:schemeClr val="bg1"/>
          </a:solidFill>
          <a:latin typeface="Arial" charset="0"/>
        </a:defRPr>
      </a:lvl2pPr>
      <a:lvl3pPr algn="l" rtl="0" fontAlgn="base">
        <a:spcBef>
          <a:spcPct val="0"/>
        </a:spcBef>
        <a:spcAft>
          <a:spcPct val="0"/>
        </a:spcAft>
        <a:defRPr sz="3600" b="1">
          <a:solidFill>
            <a:schemeClr val="bg1"/>
          </a:solidFill>
          <a:latin typeface="Arial" charset="0"/>
        </a:defRPr>
      </a:lvl3pPr>
      <a:lvl4pPr algn="l" rtl="0" fontAlgn="base">
        <a:spcBef>
          <a:spcPct val="0"/>
        </a:spcBef>
        <a:spcAft>
          <a:spcPct val="0"/>
        </a:spcAft>
        <a:defRPr sz="3600" b="1">
          <a:solidFill>
            <a:schemeClr val="bg1"/>
          </a:solidFill>
          <a:latin typeface="Arial" charset="0"/>
        </a:defRPr>
      </a:lvl4pPr>
      <a:lvl5pPr algn="l" rtl="0" fontAlgn="base">
        <a:spcBef>
          <a:spcPct val="0"/>
        </a:spcBef>
        <a:spcAft>
          <a:spcPct val="0"/>
        </a:spcAft>
        <a:defRPr sz="3600" b="1">
          <a:solidFill>
            <a:schemeClr val="bg1"/>
          </a:solidFill>
          <a:latin typeface="Arial" charset="0"/>
        </a:defRPr>
      </a:lvl5pPr>
      <a:lvl6pPr marL="457200" algn="l" rtl="0" fontAlgn="base">
        <a:spcBef>
          <a:spcPct val="0"/>
        </a:spcBef>
        <a:spcAft>
          <a:spcPct val="0"/>
        </a:spcAft>
        <a:defRPr sz="3600" b="1">
          <a:solidFill>
            <a:schemeClr val="bg1"/>
          </a:solidFill>
          <a:latin typeface="Arial" charset="0"/>
        </a:defRPr>
      </a:lvl6pPr>
      <a:lvl7pPr marL="914400" algn="l" rtl="0" fontAlgn="base">
        <a:spcBef>
          <a:spcPct val="0"/>
        </a:spcBef>
        <a:spcAft>
          <a:spcPct val="0"/>
        </a:spcAft>
        <a:defRPr sz="3600" b="1">
          <a:solidFill>
            <a:schemeClr val="bg1"/>
          </a:solidFill>
          <a:latin typeface="Arial" charset="0"/>
        </a:defRPr>
      </a:lvl7pPr>
      <a:lvl8pPr marL="1371600" algn="l" rtl="0" fontAlgn="base">
        <a:spcBef>
          <a:spcPct val="0"/>
        </a:spcBef>
        <a:spcAft>
          <a:spcPct val="0"/>
        </a:spcAft>
        <a:defRPr sz="3600" b="1">
          <a:solidFill>
            <a:schemeClr val="bg1"/>
          </a:solidFill>
          <a:latin typeface="Arial" charset="0"/>
        </a:defRPr>
      </a:lvl8pPr>
      <a:lvl9pPr marL="1828800" algn="l" rtl="0" fontAlgn="base">
        <a:spcBef>
          <a:spcPct val="0"/>
        </a:spcBef>
        <a:spcAft>
          <a:spcPct val="0"/>
        </a:spcAft>
        <a:defRPr sz="3600" b="1">
          <a:solidFill>
            <a:schemeClr val="bg1"/>
          </a:solidFill>
          <a:latin typeface="Arial" charset="0"/>
        </a:defRPr>
      </a:lvl9pPr>
    </p:titleStyle>
    <p:bodyStyle>
      <a:lvl1pPr marL="469900" indent="-469900" algn="l" rtl="0" fontAlgn="base">
        <a:spcBef>
          <a:spcPct val="20000"/>
        </a:spcBef>
        <a:spcAft>
          <a:spcPct val="0"/>
        </a:spcAft>
        <a:buClr>
          <a:schemeClr val="accent2"/>
        </a:buClr>
        <a:buFont typeface="Wingdings" pitchFamily="2" charset="2"/>
        <a:buChar char="o"/>
        <a:defRPr sz="2400" b="1">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400" b="1">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400" b="1">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400" b="1">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400" b="1">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400" b="1">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400" b="1">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400" b="1">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5.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6.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7.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8.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9.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10.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11.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2.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13.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14.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15.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Excel_Chart2.xls"/><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ctrTitle"/>
          </p:nvPr>
        </p:nvSpPr>
        <p:spPr>
          <a:xfrm>
            <a:off x="228600" y="612775"/>
            <a:ext cx="8686800" cy="2825750"/>
          </a:xfrm>
        </p:spPr>
        <p:txBody>
          <a:bodyPr/>
          <a:lstStyle/>
          <a:p>
            <a:pPr algn="ctr"/>
            <a:r>
              <a:rPr lang="en-US" sz="4200" u="sng"/>
              <a:t>Abbeville</a:t>
            </a:r>
            <a:br>
              <a:rPr lang="en-US" sz="4200" u="sng"/>
            </a:br>
            <a:r>
              <a:rPr lang="en-US" sz="4200" u="sng"/>
              <a:t>v.</a:t>
            </a:r>
            <a:br>
              <a:rPr lang="en-US" sz="4200" u="sng"/>
            </a:br>
            <a:r>
              <a:rPr lang="en-US" sz="4200" u="sng"/>
              <a:t>The State of South Carolina, et al.</a:t>
            </a:r>
          </a:p>
        </p:txBody>
      </p:sp>
      <p:sp>
        <p:nvSpPr>
          <p:cNvPr id="38917" name="Rectangle 5"/>
          <p:cNvSpPr>
            <a:spLocks noGrp="1" noChangeArrowheads="1"/>
          </p:cNvSpPr>
          <p:nvPr>
            <p:ph type="subTitle" idx="1"/>
          </p:nvPr>
        </p:nvSpPr>
        <p:spPr>
          <a:xfrm>
            <a:off x="1066800" y="4897438"/>
            <a:ext cx="7010400" cy="1600200"/>
          </a:xfrm>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p:txBody>
          <a:bodyPr lIns="45720" rIns="45720"/>
          <a:lstStyle/>
          <a:p>
            <a:r>
              <a:rPr lang="en-US" sz="3000"/>
              <a:t>Percentage of Schools Unsatisfactory and Below Average State vs. Plaintiff Districts, 2003</a:t>
            </a:r>
          </a:p>
        </p:txBody>
      </p:sp>
      <p:graphicFrame>
        <p:nvGraphicFramePr>
          <p:cNvPr id="29703" name="Object 7"/>
          <p:cNvGraphicFramePr>
            <a:graphicFrameLocks noChangeAspect="1"/>
          </p:cNvGraphicFramePr>
          <p:nvPr/>
        </p:nvGraphicFramePr>
        <p:xfrm>
          <a:off x="674688" y="3024188"/>
          <a:ext cx="4203700" cy="3657600"/>
        </p:xfrm>
        <a:graphic>
          <a:graphicData uri="http://schemas.openxmlformats.org/presentationml/2006/ole">
            <p:oleObj spid="_x0000_s29703" name="Chart" r:id="rId3" imgW="6400800" imgH="5648310" progId="MSGraph.Chart.8">
              <p:embed followColorScheme="full"/>
            </p:oleObj>
          </a:graphicData>
        </a:graphic>
      </p:graphicFrame>
      <p:graphicFrame>
        <p:nvGraphicFramePr>
          <p:cNvPr id="29704" name="Object 8"/>
          <p:cNvGraphicFramePr>
            <a:graphicFrameLocks noChangeAspect="1"/>
          </p:cNvGraphicFramePr>
          <p:nvPr/>
        </p:nvGraphicFramePr>
        <p:xfrm>
          <a:off x="4648200" y="1309688"/>
          <a:ext cx="4221163" cy="4114800"/>
        </p:xfrm>
        <a:graphic>
          <a:graphicData uri="http://schemas.openxmlformats.org/presentationml/2006/ole">
            <p:oleObj spid="_x0000_s29704" name="Chart" r:id="rId4" imgW="6438980" imgH="6715028" progId="MSGraph.Chart.8">
              <p:embed followColorScheme="full"/>
            </p:oleObj>
          </a:graphicData>
        </a:graphic>
      </p:graphicFrame>
      <p:sp>
        <p:nvSpPr>
          <p:cNvPr id="29705" name="Text Box 9"/>
          <p:cNvSpPr txBox="1">
            <a:spLocks noChangeArrowheads="1"/>
          </p:cNvSpPr>
          <p:nvPr/>
        </p:nvSpPr>
        <p:spPr bwMode="auto">
          <a:xfrm>
            <a:off x="7183438" y="4052888"/>
            <a:ext cx="1641475" cy="1800225"/>
          </a:xfrm>
          <a:prstGeom prst="rect">
            <a:avLst/>
          </a:prstGeom>
          <a:noFill/>
          <a:ln w="9525">
            <a:noFill/>
            <a:miter lim="800000"/>
            <a:headEnd/>
            <a:tailEnd/>
          </a:ln>
          <a:effectLst/>
        </p:spPr>
        <p:txBody>
          <a:bodyPr>
            <a:spAutoFit/>
          </a:bodyPr>
          <a:lstStyle/>
          <a:p>
            <a:pPr eaLnBrk="1" hangingPunct="1"/>
            <a:r>
              <a:rPr lang="en-US" sz="2800" b="1">
                <a:latin typeface="Arial" charset="0"/>
              </a:rPr>
              <a:t>Plaintiff</a:t>
            </a:r>
          </a:p>
          <a:p>
            <a:pPr eaLnBrk="1" hangingPunct="1"/>
            <a:r>
              <a:rPr lang="en-US" sz="2800" b="1">
                <a:latin typeface="Arial" charset="0"/>
              </a:rPr>
              <a:t>Districts</a:t>
            </a:r>
          </a:p>
          <a:p>
            <a:pPr eaLnBrk="1" hangingPunct="1"/>
            <a:endParaRPr lang="en-US" sz="2800" b="1">
              <a:latin typeface="Arial" charset="0"/>
            </a:endParaRPr>
          </a:p>
          <a:p>
            <a:pPr eaLnBrk="1" hangingPunct="1"/>
            <a:endParaRPr lang="en-US" sz="2800" b="1">
              <a:latin typeface="Arial" charset="0"/>
            </a:endParaRPr>
          </a:p>
        </p:txBody>
      </p:sp>
      <p:sp>
        <p:nvSpPr>
          <p:cNvPr id="29706" name="Line 10"/>
          <p:cNvSpPr>
            <a:spLocks noChangeShapeType="1"/>
          </p:cNvSpPr>
          <p:nvPr/>
        </p:nvSpPr>
        <p:spPr bwMode="auto">
          <a:xfrm>
            <a:off x="6229350" y="3700463"/>
            <a:ext cx="923925" cy="800100"/>
          </a:xfrm>
          <a:prstGeom prst="line">
            <a:avLst/>
          </a:prstGeom>
          <a:noFill/>
          <a:ln w="76200">
            <a:solidFill>
              <a:schemeClr val="tx1"/>
            </a:solidFill>
            <a:round/>
            <a:headEnd/>
            <a:tailEnd type="triangle" w="med" len="med"/>
          </a:ln>
          <a:effectLst/>
        </p:spPr>
        <p:txBody>
          <a:bodyPr/>
          <a:lstStyle/>
          <a:p>
            <a:endParaRPr lang="en-US"/>
          </a:p>
        </p:txBody>
      </p:sp>
      <p:sp>
        <p:nvSpPr>
          <p:cNvPr id="29707" name="Text Box 11"/>
          <p:cNvSpPr txBox="1">
            <a:spLocks noChangeArrowheads="1"/>
          </p:cNvSpPr>
          <p:nvPr/>
        </p:nvSpPr>
        <p:spPr bwMode="auto">
          <a:xfrm>
            <a:off x="7375525" y="4906963"/>
            <a:ext cx="996950" cy="579437"/>
          </a:xfrm>
          <a:prstGeom prst="rect">
            <a:avLst/>
          </a:prstGeom>
          <a:noFill/>
          <a:ln w="9525">
            <a:noFill/>
            <a:miter lim="800000"/>
            <a:headEnd/>
            <a:tailEnd/>
          </a:ln>
          <a:effectLst/>
        </p:spPr>
        <p:txBody>
          <a:bodyPr wrap="none">
            <a:spAutoFit/>
          </a:bodyPr>
          <a:lstStyle/>
          <a:p>
            <a:pPr eaLnBrk="1" hangingPunct="1"/>
            <a:r>
              <a:rPr lang="en-US" sz="3200" b="1">
                <a:latin typeface="Arial" charset="0"/>
              </a:rPr>
              <a:t>75%</a:t>
            </a:r>
          </a:p>
        </p:txBody>
      </p:sp>
      <p:sp>
        <p:nvSpPr>
          <p:cNvPr id="29708" name="Text Box 12"/>
          <p:cNvSpPr txBox="1">
            <a:spLocks noChangeArrowheads="1"/>
          </p:cNvSpPr>
          <p:nvPr/>
        </p:nvSpPr>
        <p:spPr bwMode="auto">
          <a:xfrm>
            <a:off x="2357438" y="5451475"/>
            <a:ext cx="1417637" cy="519113"/>
          </a:xfrm>
          <a:prstGeom prst="rect">
            <a:avLst/>
          </a:prstGeom>
          <a:noFill/>
          <a:ln w="9525">
            <a:noFill/>
            <a:miter lim="800000"/>
            <a:headEnd/>
            <a:tailEnd/>
          </a:ln>
          <a:effectLst/>
        </p:spPr>
        <p:txBody>
          <a:bodyPr>
            <a:spAutoFit/>
          </a:bodyPr>
          <a:lstStyle/>
          <a:p>
            <a:pPr eaLnBrk="1" hangingPunct="1"/>
            <a:r>
              <a:rPr lang="en-US" sz="2800" b="1">
                <a:latin typeface="Arial" charset="0"/>
              </a:rPr>
              <a:t>State</a:t>
            </a:r>
          </a:p>
        </p:txBody>
      </p:sp>
      <p:sp>
        <p:nvSpPr>
          <p:cNvPr id="29709" name="Line 13"/>
          <p:cNvSpPr>
            <a:spLocks noChangeShapeType="1"/>
          </p:cNvSpPr>
          <p:nvPr/>
        </p:nvSpPr>
        <p:spPr bwMode="auto">
          <a:xfrm flipH="1">
            <a:off x="3492500" y="5253038"/>
            <a:ext cx="722313" cy="619125"/>
          </a:xfrm>
          <a:prstGeom prst="line">
            <a:avLst/>
          </a:prstGeom>
          <a:noFill/>
          <a:ln w="76200">
            <a:solidFill>
              <a:schemeClr val="tx1"/>
            </a:solidFill>
            <a:round/>
            <a:headEnd/>
            <a:tailEnd type="triangle" w="med" len="med"/>
          </a:ln>
          <a:effectLst/>
        </p:spPr>
        <p:txBody>
          <a:bodyPr/>
          <a:lstStyle/>
          <a:p>
            <a:endParaRPr lang="en-US"/>
          </a:p>
        </p:txBody>
      </p:sp>
      <p:sp>
        <p:nvSpPr>
          <p:cNvPr id="29710" name="Text Box 14"/>
          <p:cNvSpPr txBox="1">
            <a:spLocks noChangeArrowheads="1"/>
          </p:cNvSpPr>
          <p:nvPr/>
        </p:nvSpPr>
        <p:spPr bwMode="auto">
          <a:xfrm>
            <a:off x="2471738" y="5859463"/>
            <a:ext cx="1624012" cy="579437"/>
          </a:xfrm>
          <a:prstGeom prst="rect">
            <a:avLst/>
          </a:prstGeom>
          <a:noFill/>
          <a:ln w="9525">
            <a:noFill/>
            <a:miter lim="800000"/>
            <a:headEnd/>
            <a:tailEnd/>
          </a:ln>
          <a:effectLst/>
        </p:spPr>
        <p:txBody>
          <a:bodyPr>
            <a:spAutoFit/>
          </a:bodyPr>
          <a:lstStyle/>
          <a:p>
            <a:pPr eaLnBrk="1" hangingPunct="1"/>
            <a:r>
              <a:rPr lang="en-US" sz="3200" b="1">
                <a:latin typeface="Arial" charset="0"/>
              </a:rPr>
              <a:t>17.4%</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228600" y="219075"/>
            <a:ext cx="8686800" cy="1331913"/>
          </a:xfrm>
        </p:spPr>
        <p:txBody>
          <a:bodyPr/>
          <a:lstStyle/>
          <a:p>
            <a:r>
              <a:rPr lang="en-US" sz="3000"/>
              <a:t>Percentage Schools in Plaintiff Districts Rated Unsatisfactory or Below Average 2001 to 2003</a:t>
            </a:r>
          </a:p>
        </p:txBody>
      </p:sp>
      <p:graphicFrame>
        <p:nvGraphicFramePr>
          <p:cNvPr id="32773" name="Object 5"/>
          <p:cNvGraphicFramePr>
            <a:graphicFrameLocks noChangeAspect="1"/>
          </p:cNvGraphicFramePr>
          <p:nvPr/>
        </p:nvGraphicFramePr>
        <p:xfrm>
          <a:off x="304800" y="1447800"/>
          <a:ext cx="8497888" cy="4953000"/>
        </p:xfrm>
        <a:graphic>
          <a:graphicData uri="http://schemas.openxmlformats.org/presentationml/2006/ole">
            <p:oleObj spid="_x0000_s32773" name="Chart" r:id="rId3" imgW="6324760" imgH="3686211" progId="MSGraph.Chart.8">
              <p:embed followColorScheme="full"/>
            </p:oleObj>
          </a:graphicData>
        </a:graphic>
      </p:graphicFrame>
      <p:sp>
        <p:nvSpPr>
          <p:cNvPr id="32774" name="Text Box 6"/>
          <p:cNvSpPr txBox="1">
            <a:spLocks noChangeArrowheads="1"/>
          </p:cNvSpPr>
          <p:nvPr/>
        </p:nvSpPr>
        <p:spPr bwMode="auto">
          <a:xfrm>
            <a:off x="822325" y="5181600"/>
            <a:ext cx="6521450" cy="822325"/>
          </a:xfrm>
          <a:prstGeom prst="rect">
            <a:avLst/>
          </a:prstGeom>
          <a:noFill/>
          <a:ln w="9525">
            <a:noFill/>
            <a:miter lim="800000"/>
            <a:headEnd/>
            <a:tailEnd/>
          </a:ln>
          <a:effectLst/>
        </p:spPr>
        <p:txBody>
          <a:bodyPr>
            <a:spAutoFit/>
          </a:bodyPr>
          <a:lstStyle/>
          <a:p>
            <a:pPr eaLnBrk="1" hangingPunct="1"/>
            <a:r>
              <a:rPr lang="en-US" sz="2400" b="1">
                <a:latin typeface="Arial" charset="0"/>
              </a:rPr>
              <a:t>87% of schools in plaintiff districts rated U or BA at least once over three years</a:t>
            </a:r>
          </a:p>
        </p:txBody>
      </p:sp>
      <p:sp>
        <p:nvSpPr>
          <p:cNvPr id="32775" name="Line 7"/>
          <p:cNvSpPr>
            <a:spLocks noChangeShapeType="1"/>
          </p:cNvSpPr>
          <p:nvPr/>
        </p:nvSpPr>
        <p:spPr bwMode="auto">
          <a:xfrm flipH="1">
            <a:off x="1752600" y="3581400"/>
            <a:ext cx="1066800" cy="381000"/>
          </a:xfrm>
          <a:prstGeom prst="line">
            <a:avLst/>
          </a:prstGeom>
          <a:noFill/>
          <a:ln w="19050">
            <a:solidFill>
              <a:schemeClr val="tx1"/>
            </a:solidFill>
            <a:round/>
            <a:headEnd/>
            <a:tailEnd/>
          </a:ln>
          <a:effectLst/>
        </p:spPr>
        <p:txBody>
          <a:bodyPr/>
          <a:lstStyle/>
          <a:p>
            <a:endParaRPr lang="en-US"/>
          </a:p>
        </p:txBody>
      </p:sp>
      <p:sp>
        <p:nvSpPr>
          <p:cNvPr id="32776" name="Line 8"/>
          <p:cNvSpPr>
            <a:spLocks noChangeShapeType="1"/>
          </p:cNvSpPr>
          <p:nvPr/>
        </p:nvSpPr>
        <p:spPr bwMode="auto">
          <a:xfrm flipV="1">
            <a:off x="1847850" y="2390775"/>
            <a:ext cx="723900" cy="666750"/>
          </a:xfrm>
          <a:prstGeom prst="line">
            <a:avLst/>
          </a:prstGeom>
          <a:noFill/>
          <a:ln w="76200">
            <a:solidFill>
              <a:schemeClr val="tx1"/>
            </a:solidFill>
            <a:round/>
            <a:headEnd/>
            <a:tailEnd type="triangle" w="med" len="med"/>
          </a:ln>
          <a:effectLst/>
        </p:spPr>
        <p:txBody>
          <a:bodyPr/>
          <a:lstStyle/>
          <a:p>
            <a:endParaRPr lang="en-US"/>
          </a:p>
        </p:txBody>
      </p:sp>
      <p:sp>
        <p:nvSpPr>
          <p:cNvPr id="32777" name="Text Box 9"/>
          <p:cNvSpPr txBox="1">
            <a:spLocks noChangeArrowheads="1"/>
          </p:cNvSpPr>
          <p:nvPr/>
        </p:nvSpPr>
        <p:spPr bwMode="auto">
          <a:xfrm>
            <a:off x="2651125" y="1905000"/>
            <a:ext cx="5334000" cy="822325"/>
          </a:xfrm>
          <a:prstGeom prst="rect">
            <a:avLst/>
          </a:prstGeom>
          <a:noFill/>
          <a:ln w="9525">
            <a:noFill/>
            <a:miter lim="800000"/>
            <a:headEnd/>
            <a:tailEnd/>
          </a:ln>
          <a:effectLst/>
        </p:spPr>
        <p:txBody>
          <a:bodyPr>
            <a:spAutoFit/>
          </a:bodyPr>
          <a:lstStyle/>
          <a:p>
            <a:pPr eaLnBrk="1" hangingPunct="1"/>
            <a:r>
              <a:rPr lang="en-US" sz="2400" b="1">
                <a:latin typeface="Arial" charset="0"/>
              </a:rPr>
              <a:t>79% of schools in plaintiff districts ranked U or BA 3 years in a row</a:t>
            </a:r>
          </a:p>
        </p:txBody>
      </p:sp>
      <p:sp>
        <p:nvSpPr>
          <p:cNvPr id="32779" name="Line 11"/>
          <p:cNvSpPr>
            <a:spLocks noChangeShapeType="1"/>
          </p:cNvSpPr>
          <p:nvPr/>
        </p:nvSpPr>
        <p:spPr bwMode="auto">
          <a:xfrm>
            <a:off x="1752600" y="3962400"/>
            <a:ext cx="0" cy="53340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a:xfrm>
            <a:off x="228600" y="133350"/>
            <a:ext cx="8686800" cy="1417638"/>
          </a:xfrm>
        </p:spPr>
        <p:txBody>
          <a:bodyPr/>
          <a:lstStyle/>
          <a:p>
            <a:r>
              <a:rPr lang="en-US" sz="2800"/>
              <a:t>Percentage Schools in Plaintiff Districts Moving out of Unsatisfactory or Below Average Ratings between 2001 and 2003</a:t>
            </a:r>
          </a:p>
        </p:txBody>
      </p:sp>
      <p:graphicFrame>
        <p:nvGraphicFramePr>
          <p:cNvPr id="35845" name="Object 5"/>
          <p:cNvGraphicFramePr>
            <a:graphicFrameLocks noChangeAspect="1"/>
          </p:cNvGraphicFramePr>
          <p:nvPr/>
        </p:nvGraphicFramePr>
        <p:xfrm>
          <a:off x="212725" y="1833563"/>
          <a:ext cx="8686800" cy="4697412"/>
        </p:xfrm>
        <a:graphic>
          <a:graphicData uri="http://schemas.openxmlformats.org/presentationml/2006/ole">
            <p:oleObj spid="_x0000_s35845" name="Chart" r:id="rId3" imgW="8629690" imgH="4667098" progId="MSGraph.Chart.8">
              <p:embed followColorScheme="full"/>
            </p:oleObj>
          </a:graphicData>
        </a:graphic>
      </p:graphicFrame>
      <p:sp>
        <p:nvSpPr>
          <p:cNvPr id="35846" name="Line 6"/>
          <p:cNvSpPr>
            <a:spLocks noChangeShapeType="1"/>
          </p:cNvSpPr>
          <p:nvPr/>
        </p:nvSpPr>
        <p:spPr bwMode="auto">
          <a:xfrm>
            <a:off x="5486400" y="5181600"/>
            <a:ext cx="304800" cy="304800"/>
          </a:xfrm>
          <a:prstGeom prst="line">
            <a:avLst/>
          </a:prstGeom>
          <a:noFill/>
          <a:ln w="38100">
            <a:solidFill>
              <a:schemeClr val="tx1"/>
            </a:solidFill>
            <a:round/>
            <a:headEnd/>
            <a:tailEnd type="triangle" w="med" len="med"/>
          </a:ln>
          <a:effectLst/>
        </p:spPr>
        <p:txBody>
          <a:bodyPr/>
          <a:lstStyle/>
          <a:p>
            <a:endParaRPr lang="en-US"/>
          </a:p>
        </p:txBody>
      </p:sp>
      <p:sp>
        <p:nvSpPr>
          <p:cNvPr id="35847" name="Text Box 7"/>
          <p:cNvSpPr txBox="1">
            <a:spLocks noChangeArrowheads="1"/>
          </p:cNvSpPr>
          <p:nvPr/>
        </p:nvSpPr>
        <p:spPr bwMode="auto">
          <a:xfrm>
            <a:off x="5638800" y="5562600"/>
            <a:ext cx="3124200" cy="1006475"/>
          </a:xfrm>
          <a:prstGeom prst="rect">
            <a:avLst/>
          </a:prstGeom>
          <a:noFill/>
          <a:ln w="9525">
            <a:noFill/>
            <a:miter lim="800000"/>
            <a:headEnd/>
            <a:tailEnd/>
          </a:ln>
          <a:effectLst/>
        </p:spPr>
        <p:txBody>
          <a:bodyPr>
            <a:spAutoFit/>
          </a:bodyPr>
          <a:lstStyle/>
          <a:p>
            <a:pPr eaLnBrk="1" hangingPunct="1"/>
            <a:r>
              <a:rPr lang="en-US" sz="2000" b="1">
                <a:latin typeface="Arial" charset="0"/>
              </a:rPr>
              <a:t>12.5% moved to</a:t>
            </a:r>
          </a:p>
          <a:p>
            <a:pPr eaLnBrk="1" hangingPunct="1"/>
            <a:r>
              <a:rPr lang="en-US" sz="2000" b="1">
                <a:latin typeface="Arial" charset="0"/>
              </a:rPr>
              <a:t>Average or above in 2003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Are Children Receiving/Realizing Adequate Educational Opportunities</a:t>
            </a:r>
          </a:p>
        </p:txBody>
      </p:sp>
      <p:sp>
        <p:nvSpPr>
          <p:cNvPr id="45059" name="Rectangle 3"/>
          <p:cNvSpPr>
            <a:spLocks noGrp="1" noChangeArrowheads="1"/>
          </p:cNvSpPr>
          <p:nvPr>
            <p:ph type="body" idx="1"/>
          </p:nvPr>
        </p:nvSpPr>
        <p:spPr/>
        <p:txBody>
          <a:bodyPr/>
          <a:lstStyle/>
          <a:p>
            <a:r>
              <a:rPr lang="en-US" sz="3200"/>
              <a:t>Drop out rates:</a:t>
            </a:r>
          </a:p>
        </p:txBody>
      </p:sp>
      <p:sp>
        <p:nvSpPr>
          <p:cNvPr id="45060" name="Oval 4"/>
          <p:cNvSpPr>
            <a:spLocks noChangeArrowheads="1"/>
          </p:cNvSpPr>
          <p:nvPr/>
        </p:nvSpPr>
        <p:spPr bwMode="auto">
          <a:xfrm>
            <a:off x="228600" y="2733675"/>
            <a:ext cx="1657350" cy="1390650"/>
          </a:xfrm>
          <a:prstGeom prst="ellipse">
            <a:avLst/>
          </a:prstGeom>
          <a:solidFill>
            <a:schemeClr val="accent2"/>
          </a:solidFill>
          <a:ln w="19050">
            <a:solidFill>
              <a:srgbClr val="FFFF00"/>
            </a:solidFill>
            <a:round/>
            <a:headEnd/>
            <a:tailEnd/>
          </a:ln>
          <a:effectLst>
            <a:outerShdw dist="35921" dir="2700000" algn="ctr" rotWithShape="0">
              <a:schemeClr val="tx1"/>
            </a:outerShdw>
          </a:effectLst>
        </p:spPr>
        <p:txBody>
          <a:bodyPr wrap="none" anchor="ctr"/>
          <a:lstStyle/>
          <a:p>
            <a:pPr algn="ctr"/>
            <a:r>
              <a:rPr lang="en-US" b="1">
                <a:solidFill>
                  <a:srgbClr val="FFFF00"/>
                </a:solidFill>
                <a:effectLst>
                  <a:outerShdw blurRad="38100" dist="38100" dir="2700000" algn="tl">
                    <a:srgbClr val="000000"/>
                  </a:outerShdw>
                </a:effectLst>
              </a:rPr>
              <a:t>Allendale</a:t>
            </a:r>
          </a:p>
          <a:p>
            <a:pPr algn="ctr"/>
            <a:r>
              <a:rPr lang="en-US" b="1">
                <a:solidFill>
                  <a:srgbClr val="FFFF00"/>
                </a:solidFill>
                <a:effectLst>
                  <a:outerShdw blurRad="38100" dist="38100" dir="2700000" algn="tl">
                    <a:srgbClr val="000000"/>
                  </a:outerShdw>
                </a:effectLst>
              </a:rPr>
              <a:t>60%</a:t>
            </a:r>
          </a:p>
        </p:txBody>
      </p:sp>
      <p:sp>
        <p:nvSpPr>
          <p:cNvPr id="45061" name="Oval 5"/>
          <p:cNvSpPr>
            <a:spLocks noChangeArrowheads="1"/>
          </p:cNvSpPr>
          <p:nvPr/>
        </p:nvSpPr>
        <p:spPr bwMode="auto">
          <a:xfrm>
            <a:off x="1985963" y="2733675"/>
            <a:ext cx="1657350" cy="1390650"/>
          </a:xfrm>
          <a:prstGeom prst="ellipse">
            <a:avLst/>
          </a:prstGeom>
          <a:solidFill>
            <a:schemeClr val="accent2"/>
          </a:solidFill>
          <a:ln w="19050">
            <a:solidFill>
              <a:srgbClr val="FFFF00"/>
            </a:solidFill>
            <a:round/>
            <a:headEnd/>
            <a:tailEnd/>
          </a:ln>
          <a:effectLst>
            <a:outerShdw dist="35921" dir="2700000" algn="ctr" rotWithShape="0">
              <a:schemeClr val="tx1"/>
            </a:outerShdw>
          </a:effectLst>
        </p:spPr>
        <p:txBody>
          <a:bodyPr wrap="none" anchor="ctr"/>
          <a:lstStyle/>
          <a:p>
            <a:pPr algn="ctr"/>
            <a:r>
              <a:rPr lang="en-US" b="1">
                <a:solidFill>
                  <a:srgbClr val="FFFF00"/>
                </a:solidFill>
                <a:effectLst>
                  <a:outerShdw blurRad="38100" dist="38100" dir="2700000" algn="tl">
                    <a:srgbClr val="000000"/>
                  </a:outerShdw>
                </a:effectLst>
              </a:rPr>
              <a:t>Dillon 2</a:t>
            </a:r>
          </a:p>
          <a:p>
            <a:pPr algn="ctr"/>
            <a:r>
              <a:rPr lang="en-US" b="1">
                <a:solidFill>
                  <a:srgbClr val="FFFF00"/>
                </a:solidFill>
                <a:effectLst>
                  <a:outerShdw blurRad="38100" dist="38100" dir="2700000" algn="tl">
                    <a:srgbClr val="000000"/>
                  </a:outerShdw>
                </a:effectLst>
              </a:rPr>
              <a:t>43%</a:t>
            </a:r>
            <a:endParaRPr lang="en-US"/>
          </a:p>
        </p:txBody>
      </p:sp>
      <p:sp>
        <p:nvSpPr>
          <p:cNvPr id="45062" name="Oval 6"/>
          <p:cNvSpPr>
            <a:spLocks noChangeArrowheads="1"/>
          </p:cNvSpPr>
          <p:nvPr/>
        </p:nvSpPr>
        <p:spPr bwMode="auto">
          <a:xfrm>
            <a:off x="3743325" y="2733675"/>
            <a:ext cx="1657350" cy="1390650"/>
          </a:xfrm>
          <a:prstGeom prst="ellipse">
            <a:avLst/>
          </a:prstGeom>
          <a:solidFill>
            <a:schemeClr val="accent2"/>
          </a:solidFill>
          <a:ln w="19050">
            <a:solidFill>
              <a:srgbClr val="FFFF00"/>
            </a:solidFill>
            <a:round/>
            <a:headEnd/>
            <a:tailEnd/>
          </a:ln>
          <a:effectLst>
            <a:outerShdw dist="35921" dir="2700000" algn="ctr" rotWithShape="0">
              <a:schemeClr val="tx1"/>
            </a:outerShdw>
          </a:effectLst>
        </p:spPr>
        <p:txBody>
          <a:bodyPr wrap="none" anchor="ctr"/>
          <a:lstStyle/>
          <a:p>
            <a:pPr algn="ctr"/>
            <a:r>
              <a:rPr lang="en-US" b="1">
                <a:solidFill>
                  <a:srgbClr val="FFFF00"/>
                </a:solidFill>
                <a:effectLst>
                  <a:outerShdw blurRad="38100" dist="38100" dir="2700000" algn="tl">
                    <a:srgbClr val="000000"/>
                  </a:outerShdw>
                </a:effectLst>
              </a:rPr>
              <a:t>Florence 4</a:t>
            </a:r>
          </a:p>
          <a:p>
            <a:pPr algn="ctr"/>
            <a:r>
              <a:rPr lang="en-US" b="1">
                <a:solidFill>
                  <a:srgbClr val="FFFF00"/>
                </a:solidFill>
                <a:effectLst>
                  <a:outerShdw blurRad="38100" dist="38100" dir="2700000" algn="tl">
                    <a:srgbClr val="000000"/>
                  </a:outerShdw>
                </a:effectLst>
              </a:rPr>
              <a:t>66%</a:t>
            </a:r>
            <a:endParaRPr lang="en-US"/>
          </a:p>
        </p:txBody>
      </p:sp>
      <p:sp>
        <p:nvSpPr>
          <p:cNvPr id="45063" name="Oval 7"/>
          <p:cNvSpPr>
            <a:spLocks noChangeArrowheads="1"/>
          </p:cNvSpPr>
          <p:nvPr/>
        </p:nvSpPr>
        <p:spPr bwMode="auto">
          <a:xfrm>
            <a:off x="5500688" y="2733675"/>
            <a:ext cx="1657350" cy="1390650"/>
          </a:xfrm>
          <a:prstGeom prst="ellipse">
            <a:avLst/>
          </a:prstGeom>
          <a:solidFill>
            <a:schemeClr val="accent2"/>
          </a:solidFill>
          <a:ln w="19050">
            <a:solidFill>
              <a:srgbClr val="FFFF00"/>
            </a:solidFill>
            <a:round/>
            <a:headEnd/>
            <a:tailEnd/>
          </a:ln>
          <a:effectLst>
            <a:outerShdw dist="35921" dir="2700000" algn="ctr" rotWithShape="0">
              <a:schemeClr val="tx1"/>
            </a:outerShdw>
          </a:effectLst>
        </p:spPr>
        <p:txBody>
          <a:bodyPr wrap="none" anchor="ctr"/>
          <a:lstStyle/>
          <a:p>
            <a:pPr algn="ctr"/>
            <a:r>
              <a:rPr lang="en-US" b="1">
                <a:solidFill>
                  <a:srgbClr val="FFFF00"/>
                </a:solidFill>
                <a:effectLst>
                  <a:outerShdw blurRad="38100" dist="38100" dir="2700000" algn="tl">
                    <a:srgbClr val="000000"/>
                  </a:outerShdw>
                </a:effectLst>
              </a:rPr>
              <a:t>Hampton 2</a:t>
            </a:r>
          </a:p>
          <a:p>
            <a:pPr algn="ctr"/>
            <a:r>
              <a:rPr lang="en-US" b="1">
                <a:solidFill>
                  <a:srgbClr val="FFFF00"/>
                </a:solidFill>
                <a:effectLst>
                  <a:outerShdw blurRad="38100" dist="38100" dir="2700000" algn="tl">
                    <a:srgbClr val="000000"/>
                  </a:outerShdw>
                </a:effectLst>
              </a:rPr>
              <a:t>54%</a:t>
            </a:r>
            <a:endParaRPr lang="en-US"/>
          </a:p>
        </p:txBody>
      </p:sp>
      <p:sp>
        <p:nvSpPr>
          <p:cNvPr id="45064" name="Oval 8"/>
          <p:cNvSpPr>
            <a:spLocks noChangeArrowheads="1"/>
          </p:cNvSpPr>
          <p:nvPr/>
        </p:nvSpPr>
        <p:spPr bwMode="auto">
          <a:xfrm>
            <a:off x="7258050" y="2733675"/>
            <a:ext cx="1657350" cy="1390650"/>
          </a:xfrm>
          <a:prstGeom prst="ellipse">
            <a:avLst/>
          </a:prstGeom>
          <a:solidFill>
            <a:schemeClr val="accent2"/>
          </a:solidFill>
          <a:ln w="19050">
            <a:solidFill>
              <a:srgbClr val="FFFF00"/>
            </a:solidFill>
            <a:round/>
            <a:headEnd/>
            <a:tailEnd/>
          </a:ln>
          <a:effectLst>
            <a:outerShdw dist="35921" dir="2700000" algn="ctr" rotWithShape="0">
              <a:schemeClr val="tx1"/>
            </a:outerShdw>
          </a:effectLst>
        </p:spPr>
        <p:txBody>
          <a:bodyPr wrap="none" anchor="ctr"/>
          <a:lstStyle/>
          <a:p>
            <a:pPr algn="ctr"/>
            <a:r>
              <a:rPr lang="en-US" b="1">
                <a:solidFill>
                  <a:srgbClr val="FFFF00"/>
                </a:solidFill>
                <a:effectLst>
                  <a:outerShdw blurRad="38100" dist="38100" dir="2700000" algn="tl">
                    <a:srgbClr val="000000"/>
                  </a:outerShdw>
                </a:effectLst>
              </a:rPr>
              <a:t>Jasper</a:t>
            </a:r>
          </a:p>
          <a:p>
            <a:pPr algn="ctr"/>
            <a:r>
              <a:rPr lang="en-US" b="1">
                <a:solidFill>
                  <a:srgbClr val="FFFF00"/>
                </a:solidFill>
                <a:effectLst>
                  <a:outerShdw blurRad="38100" dist="38100" dir="2700000" algn="tl">
                    <a:srgbClr val="000000"/>
                  </a:outerShdw>
                </a:effectLst>
              </a:rPr>
              <a:t>61%</a:t>
            </a:r>
            <a:endParaRPr lang="en-US"/>
          </a:p>
        </p:txBody>
      </p:sp>
      <p:sp>
        <p:nvSpPr>
          <p:cNvPr id="45065" name="Oval 9"/>
          <p:cNvSpPr>
            <a:spLocks noChangeArrowheads="1"/>
          </p:cNvSpPr>
          <p:nvPr/>
        </p:nvSpPr>
        <p:spPr bwMode="auto">
          <a:xfrm>
            <a:off x="1085850" y="4657725"/>
            <a:ext cx="1657350" cy="1390650"/>
          </a:xfrm>
          <a:prstGeom prst="ellipse">
            <a:avLst/>
          </a:prstGeom>
          <a:solidFill>
            <a:schemeClr val="accent2"/>
          </a:solidFill>
          <a:ln w="19050">
            <a:solidFill>
              <a:srgbClr val="FFFF00"/>
            </a:solidFill>
            <a:round/>
            <a:headEnd/>
            <a:tailEnd/>
          </a:ln>
          <a:effectLst>
            <a:outerShdw dist="35921" dir="2700000" algn="ctr" rotWithShape="0">
              <a:schemeClr val="tx1"/>
            </a:outerShdw>
          </a:effectLst>
        </p:spPr>
        <p:txBody>
          <a:bodyPr wrap="none" anchor="ctr"/>
          <a:lstStyle/>
          <a:p>
            <a:pPr algn="ctr"/>
            <a:r>
              <a:rPr lang="en-US" b="1">
                <a:solidFill>
                  <a:srgbClr val="FFFF00"/>
                </a:solidFill>
                <a:effectLst>
                  <a:outerShdw blurRad="38100" dist="38100" dir="2700000" algn="tl">
                    <a:srgbClr val="000000"/>
                  </a:outerShdw>
                </a:effectLst>
              </a:rPr>
              <a:t>Lee</a:t>
            </a:r>
          </a:p>
          <a:p>
            <a:pPr algn="ctr"/>
            <a:r>
              <a:rPr lang="en-US" b="1">
                <a:solidFill>
                  <a:srgbClr val="FFFF00"/>
                </a:solidFill>
                <a:effectLst>
                  <a:outerShdw blurRad="38100" dist="38100" dir="2700000" algn="tl">
                    <a:srgbClr val="000000"/>
                  </a:outerShdw>
                </a:effectLst>
              </a:rPr>
              <a:t>67%</a:t>
            </a:r>
            <a:endParaRPr lang="en-US"/>
          </a:p>
        </p:txBody>
      </p:sp>
      <p:sp>
        <p:nvSpPr>
          <p:cNvPr id="45066" name="Oval 10"/>
          <p:cNvSpPr>
            <a:spLocks noChangeArrowheads="1"/>
          </p:cNvSpPr>
          <p:nvPr/>
        </p:nvSpPr>
        <p:spPr bwMode="auto">
          <a:xfrm>
            <a:off x="6372225" y="4657725"/>
            <a:ext cx="1657350" cy="1390650"/>
          </a:xfrm>
          <a:prstGeom prst="ellipse">
            <a:avLst/>
          </a:prstGeom>
          <a:solidFill>
            <a:schemeClr val="accent2"/>
          </a:solidFill>
          <a:ln w="19050">
            <a:solidFill>
              <a:srgbClr val="FFFF00"/>
            </a:solidFill>
            <a:round/>
            <a:headEnd/>
            <a:tailEnd/>
          </a:ln>
          <a:effectLst>
            <a:outerShdw dist="35921" dir="2700000" algn="ctr" rotWithShape="0">
              <a:schemeClr val="tx1"/>
            </a:outerShdw>
          </a:effectLst>
        </p:spPr>
        <p:txBody>
          <a:bodyPr wrap="none" anchor="ctr"/>
          <a:lstStyle/>
          <a:p>
            <a:pPr algn="ctr"/>
            <a:r>
              <a:rPr lang="en-US" sz="1600" b="1">
                <a:solidFill>
                  <a:srgbClr val="FFFF00"/>
                </a:solidFill>
                <a:effectLst>
                  <a:outerShdw blurRad="38100" dist="38100" dir="2700000" algn="tl">
                    <a:srgbClr val="000000"/>
                  </a:outerShdw>
                </a:effectLst>
              </a:rPr>
              <a:t>Orangeburg 3</a:t>
            </a:r>
          </a:p>
          <a:p>
            <a:pPr algn="ctr"/>
            <a:r>
              <a:rPr lang="en-US" b="1">
                <a:solidFill>
                  <a:srgbClr val="FFFF00"/>
                </a:solidFill>
                <a:effectLst>
                  <a:outerShdw blurRad="38100" dist="38100" dir="2700000" algn="tl">
                    <a:srgbClr val="000000"/>
                  </a:outerShdw>
                </a:effectLst>
              </a:rPr>
              <a:t>48%</a:t>
            </a:r>
            <a:endParaRPr lang="en-US"/>
          </a:p>
        </p:txBody>
      </p:sp>
      <p:sp>
        <p:nvSpPr>
          <p:cNvPr id="45067" name="Oval 11"/>
          <p:cNvSpPr>
            <a:spLocks noChangeArrowheads="1"/>
          </p:cNvSpPr>
          <p:nvPr/>
        </p:nvSpPr>
        <p:spPr bwMode="auto">
          <a:xfrm>
            <a:off x="2847975" y="4657725"/>
            <a:ext cx="1657350" cy="1390650"/>
          </a:xfrm>
          <a:prstGeom prst="ellipse">
            <a:avLst/>
          </a:prstGeom>
          <a:solidFill>
            <a:schemeClr val="accent2"/>
          </a:solidFill>
          <a:ln w="19050">
            <a:solidFill>
              <a:srgbClr val="FFFF00"/>
            </a:solidFill>
            <a:round/>
            <a:headEnd/>
            <a:tailEnd/>
          </a:ln>
          <a:effectLst>
            <a:outerShdw dist="35921" dir="2700000" algn="ctr" rotWithShape="0">
              <a:schemeClr val="tx1"/>
            </a:outerShdw>
          </a:effectLst>
        </p:spPr>
        <p:txBody>
          <a:bodyPr wrap="none" anchor="ctr"/>
          <a:lstStyle/>
          <a:p>
            <a:pPr algn="ctr"/>
            <a:r>
              <a:rPr lang="en-US" b="1">
                <a:solidFill>
                  <a:srgbClr val="FFFF00"/>
                </a:solidFill>
                <a:effectLst>
                  <a:outerShdw blurRad="38100" dist="38100" dir="2700000" algn="tl">
                    <a:srgbClr val="000000"/>
                  </a:outerShdw>
                </a:effectLst>
              </a:rPr>
              <a:t>Marion 3</a:t>
            </a:r>
          </a:p>
          <a:p>
            <a:pPr algn="ctr"/>
            <a:r>
              <a:rPr lang="en-US" b="1">
                <a:solidFill>
                  <a:srgbClr val="FFFF00"/>
                </a:solidFill>
                <a:effectLst>
                  <a:outerShdw blurRad="38100" dist="38100" dir="2700000" algn="tl">
                    <a:srgbClr val="000000"/>
                  </a:outerShdw>
                </a:effectLst>
              </a:rPr>
              <a:t>44%</a:t>
            </a:r>
            <a:endParaRPr lang="en-US"/>
          </a:p>
        </p:txBody>
      </p:sp>
      <p:sp>
        <p:nvSpPr>
          <p:cNvPr id="45068" name="Oval 12"/>
          <p:cNvSpPr>
            <a:spLocks noChangeArrowheads="1"/>
          </p:cNvSpPr>
          <p:nvPr/>
        </p:nvSpPr>
        <p:spPr bwMode="auto">
          <a:xfrm>
            <a:off x="4610100" y="4657725"/>
            <a:ext cx="1657350" cy="1390650"/>
          </a:xfrm>
          <a:prstGeom prst="ellipse">
            <a:avLst/>
          </a:prstGeom>
          <a:solidFill>
            <a:schemeClr val="accent2"/>
          </a:solidFill>
          <a:ln w="19050">
            <a:solidFill>
              <a:srgbClr val="FFFF00"/>
            </a:solidFill>
            <a:round/>
            <a:headEnd/>
            <a:tailEnd/>
          </a:ln>
          <a:effectLst>
            <a:outerShdw dist="35921" dir="2700000" algn="ctr" rotWithShape="0">
              <a:schemeClr val="tx1"/>
            </a:outerShdw>
          </a:effectLst>
        </p:spPr>
        <p:txBody>
          <a:bodyPr wrap="none" anchor="ctr"/>
          <a:lstStyle/>
          <a:p>
            <a:pPr algn="ctr"/>
            <a:r>
              <a:rPr lang="en-US" b="1">
                <a:solidFill>
                  <a:srgbClr val="FFFF00"/>
                </a:solidFill>
                <a:effectLst>
                  <a:outerShdw blurRad="38100" dist="38100" dir="2700000" algn="tl">
                    <a:srgbClr val="000000"/>
                  </a:outerShdw>
                </a:effectLst>
              </a:rPr>
              <a:t>Marion 4</a:t>
            </a:r>
          </a:p>
          <a:p>
            <a:pPr algn="ctr"/>
            <a:r>
              <a:rPr lang="en-US" b="1">
                <a:solidFill>
                  <a:srgbClr val="FFFF00"/>
                </a:solidFill>
                <a:effectLst>
                  <a:outerShdw blurRad="38100" dist="38100" dir="2700000" algn="tl">
                    <a:srgbClr val="000000"/>
                  </a:outerShdw>
                </a:effectLst>
              </a:rPr>
              <a:t>44%</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p:cTn id="7" dur="500" fill="hold"/>
                                        <p:tgtEl>
                                          <p:spTgt spid="45060"/>
                                        </p:tgtEl>
                                        <p:attrNameLst>
                                          <p:attrName>ppt_w</p:attrName>
                                        </p:attrNameLst>
                                      </p:cBhvr>
                                      <p:tavLst>
                                        <p:tav tm="0">
                                          <p:val>
                                            <p:fltVal val="0"/>
                                          </p:val>
                                        </p:tav>
                                        <p:tav tm="100000">
                                          <p:val>
                                            <p:strVal val="#ppt_w"/>
                                          </p:val>
                                        </p:tav>
                                      </p:tavLst>
                                    </p:anim>
                                    <p:anim calcmode="lin" valueType="num">
                                      <p:cBhvr>
                                        <p:cTn id="8" dur="500" fill="hold"/>
                                        <p:tgtEl>
                                          <p:spTgt spid="4506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5061"/>
                                        </p:tgtEl>
                                        <p:attrNameLst>
                                          <p:attrName>style.visibility</p:attrName>
                                        </p:attrNameLst>
                                      </p:cBhvr>
                                      <p:to>
                                        <p:strVal val="visible"/>
                                      </p:to>
                                    </p:set>
                                    <p:anim calcmode="lin" valueType="num">
                                      <p:cBhvr>
                                        <p:cTn id="11" dur="500" fill="hold"/>
                                        <p:tgtEl>
                                          <p:spTgt spid="45061"/>
                                        </p:tgtEl>
                                        <p:attrNameLst>
                                          <p:attrName>ppt_w</p:attrName>
                                        </p:attrNameLst>
                                      </p:cBhvr>
                                      <p:tavLst>
                                        <p:tav tm="0">
                                          <p:val>
                                            <p:fltVal val="0"/>
                                          </p:val>
                                        </p:tav>
                                        <p:tav tm="100000">
                                          <p:val>
                                            <p:strVal val="#ppt_w"/>
                                          </p:val>
                                        </p:tav>
                                      </p:tavLst>
                                    </p:anim>
                                    <p:anim calcmode="lin" valueType="num">
                                      <p:cBhvr>
                                        <p:cTn id="12" dur="500" fill="hold"/>
                                        <p:tgtEl>
                                          <p:spTgt spid="45061"/>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5062"/>
                                        </p:tgtEl>
                                        <p:attrNameLst>
                                          <p:attrName>style.visibility</p:attrName>
                                        </p:attrNameLst>
                                      </p:cBhvr>
                                      <p:to>
                                        <p:strVal val="visible"/>
                                      </p:to>
                                    </p:set>
                                    <p:anim calcmode="lin" valueType="num">
                                      <p:cBhvr>
                                        <p:cTn id="15" dur="500" fill="hold"/>
                                        <p:tgtEl>
                                          <p:spTgt spid="45062"/>
                                        </p:tgtEl>
                                        <p:attrNameLst>
                                          <p:attrName>ppt_w</p:attrName>
                                        </p:attrNameLst>
                                      </p:cBhvr>
                                      <p:tavLst>
                                        <p:tav tm="0">
                                          <p:val>
                                            <p:fltVal val="0"/>
                                          </p:val>
                                        </p:tav>
                                        <p:tav tm="100000">
                                          <p:val>
                                            <p:strVal val="#ppt_w"/>
                                          </p:val>
                                        </p:tav>
                                      </p:tavLst>
                                    </p:anim>
                                    <p:anim calcmode="lin" valueType="num">
                                      <p:cBhvr>
                                        <p:cTn id="16" dur="500" fill="hold"/>
                                        <p:tgtEl>
                                          <p:spTgt spid="45062"/>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45063"/>
                                        </p:tgtEl>
                                        <p:attrNameLst>
                                          <p:attrName>style.visibility</p:attrName>
                                        </p:attrNameLst>
                                      </p:cBhvr>
                                      <p:to>
                                        <p:strVal val="visible"/>
                                      </p:to>
                                    </p:set>
                                    <p:anim calcmode="lin" valueType="num">
                                      <p:cBhvr>
                                        <p:cTn id="19" dur="500" fill="hold"/>
                                        <p:tgtEl>
                                          <p:spTgt spid="45063"/>
                                        </p:tgtEl>
                                        <p:attrNameLst>
                                          <p:attrName>ppt_w</p:attrName>
                                        </p:attrNameLst>
                                      </p:cBhvr>
                                      <p:tavLst>
                                        <p:tav tm="0">
                                          <p:val>
                                            <p:fltVal val="0"/>
                                          </p:val>
                                        </p:tav>
                                        <p:tav tm="100000">
                                          <p:val>
                                            <p:strVal val="#ppt_w"/>
                                          </p:val>
                                        </p:tav>
                                      </p:tavLst>
                                    </p:anim>
                                    <p:anim calcmode="lin" valueType="num">
                                      <p:cBhvr>
                                        <p:cTn id="20" dur="500" fill="hold"/>
                                        <p:tgtEl>
                                          <p:spTgt spid="45063"/>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45064"/>
                                        </p:tgtEl>
                                        <p:attrNameLst>
                                          <p:attrName>style.visibility</p:attrName>
                                        </p:attrNameLst>
                                      </p:cBhvr>
                                      <p:to>
                                        <p:strVal val="visible"/>
                                      </p:to>
                                    </p:set>
                                    <p:anim calcmode="lin" valueType="num">
                                      <p:cBhvr>
                                        <p:cTn id="23" dur="500" fill="hold"/>
                                        <p:tgtEl>
                                          <p:spTgt spid="45064"/>
                                        </p:tgtEl>
                                        <p:attrNameLst>
                                          <p:attrName>ppt_w</p:attrName>
                                        </p:attrNameLst>
                                      </p:cBhvr>
                                      <p:tavLst>
                                        <p:tav tm="0">
                                          <p:val>
                                            <p:fltVal val="0"/>
                                          </p:val>
                                        </p:tav>
                                        <p:tav tm="100000">
                                          <p:val>
                                            <p:strVal val="#ppt_w"/>
                                          </p:val>
                                        </p:tav>
                                      </p:tavLst>
                                    </p:anim>
                                    <p:anim calcmode="lin" valueType="num">
                                      <p:cBhvr>
                                        <p:cTn id="24" dur="500" fill="hold"/>
                                        <p:tgtEl>
                                          <p:spTgt spid="45064"/>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45065"/>
                                        </p:tgtEl>
                                        <p:attrNameLst>
                                          <p:attrName>style.visibility</p:attrName>
                                        </p:attrNameLst>
                                      </p:cBhvr>
                                      <p:to>
                                        <p:strVal val="visible"/>
                                      </p:to>
                                    </p:set>
                                    <p:anim calcmode="lin" valueType="num">
                                      <p:cBhvr>
                                        <p:cTn id="27" dur="500" fill="hold"/>
                                        <p:tgtEl>
                                          <p:spTgt spid="45065"/>
                                        </p:tgtEl>
                                        <p:attrNameLst>
                                          <p:attrName>ppt_w</p:attrName>
                                        </p:attrNameLst>
                                      </p:cBhvr>
                                      <p:tavLst>
                                        <p:tav tm="0">
                                          <p:val>
                                            <p:fltVal val="0"/>
                                          </p:val>
                                        </p:tav>
                                        <p:tav tm="100000">
                                          <p:val>
                                            <p:strVal val="#ppt_w"/>
                                          </p:val>
                                        </p:tav>
                                      </p:tavLst>
                                    </p:anim>
                                    <p:anim calcmode="lin" valueType="num">
                                      <p:cBhvr>
                                        <p:cTn id="28" dur="500" fill="hold"/>
                                        <p:tgtEl>
                                          <p:spTgt spid="45065"/>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45066"/>
                                        </p:tgtEl>
                                        <p:attrNameLst>
                                          <p:attrName>style.visibility</p:attrName>
                                        </p:attrNameLst>
                                      </p:cBhvr>
                                      <p:to>
                                        <p:strVal val="visible"/>
                                      </p:to>
                                    </p:set>
                                    <p:anim calcmode="lin" valueType="num">
                                      <p:cBhvr>
                                        <p:cTn id="31" dur="500" fill="hold"/>
                                        <p:tgtEl>
                                          <p:spTgt spid="45066"/>
                                        </p:tgtEl>
                                        <p:attrNameLst>
                                          <p:attrName>ppt_w</p:attrName>
                                        </p:attrNameLst>
                                      </p:cBhvr>
                                      <p:tavLst>
                                        <p:tav tm="0">
                                          <p:val>
                                            <p:fltVal val="0"/>
                                          </p:val>
                                        </p:tav>
                                        <p:tav tm="100000">
                                          <p:val>
                                            <p:strVal val="#ppt_w"/>
                                          </p:val>
                                        </p:tav>
                                      </p:tavLst>
                                    </p:anim>
                                    <p:anim calcmode="lin" valueType="num">
                                      <p:cBhvr>
                                        <p:cTn id="32" dur="500" fill="hold"/>
                                        <p:tgtEl>
                                          <p:spTgt spid="45066"/>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45067"/>
                                        </p:tgtEl>
                                        <p:attrNameLst>
                                          <p:attrName>style.visibility</p:attrName>
                                        </p:attrNameLst>
                                      </p:cBhvr>
                                      <p:to>
                                        <p:strVal val="visible"/>
                                      </p:to>
                                    </p:set>
                                    <p:anim calcmode="lin" valueType="num">
                                      <p:cBhvr>
                                        <p:cTn id="35" dur="500" fill="hold"/>
                                        <p:tgtEl>
                                          <p:spTgt spid="45067"/>
                                        </p:tgtEl>
                                        <p:attrNameLst>
                                          <p:attrName>ppt_w</p:attrName>
                                        </p:attrNameLst>
                                      </p:cBhvr>
                                      <p:tavLst>
                                        <p:tav tm="0">
                                          <p:val>
                                            <p:fltVal val="0"/>
                                          </p:val>
                                        </p:tav>
                                        <p:tav tm="100000">
                                          <p:val>
                                            <p:strVal val="#ppt_w"/>
                                          </p:val>
                                        </p:tav>
                                      </p:tavLst>
                                    </p:anim>
                                    <p:anim calcmode="lin" valueType="num">
                                      <p:cBhvr>
                                        <p:cTn id="36" dur="500" fill="hold"/>
                                        <p:tgtEl>
                                          <p:spTgt spid="45067"/>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45068"/>
                                        </p:tgtEl>
                                        <p:attrNameLst>
                                          <p:attrName>style.visibility</p:attrName>
                                        </p:attrNameLst>
                                      </p:cBhvr>
                                      <p:to>
                                        <p:strVal val="visible"/>
                                      </p:to>
                                    </p:set>
                                    <p:anim calcmode="lin" valueType="num">
                                      <p:cBhvr>
                                        <p:cTn id="39" dur="500" fill="hold"/>
                                        <p:tgtEl>
                                          <p:spTgt spid="45068"/>
                                        </p:tgtEl>
                                        <p:attrNameLst>
                                          <p:attrName>ppt_w</p:attrName>
                                        </p:attrNameLst>
                                      </p:cBhvr>
                                      <p:tavLst>
                                        <p:tav tm="0">
                                          <p:val>
                                            <p:fltVal val="0"/>
                                          </p:val>
                                        </p:tav>
                                        <p:tav tm="100000">
                                          <p:val>
                                            <p:strVal val="#ppt_w"/>
                                          </p:val>
                                        </p:tav>
                                      </p:tavLst>
                                    </p:anim>
                                    <p:anim calcmode="lin" valueType="num">
                                      <p:cBhvr>
                                        <p:cTn id="40" dur="500" fill="hold"/>
                                        <p:tgtEl>
                                          <p:spTgt spid="450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P spid="45061" grpId="0" animBg="1"/>
      <p:bldP spid="45062" grpId="0" animBg="1"/>
      <p:bldP spid="45063" grpId="0" animBg="1"/>
      <p:bldP spid="45064" grpId="0" animBg="1"/>
      <p:bldP spid="45065" grpId="0" animBg="1"/>
      <p:bldP spid="45066" grpId="0" animBg="1"/>
      <p:bldP spid="45067" grpId="0" animBg="1"/>
      <p:bldP spid="4506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Brown v. Board of Education</a:t>
            </a:r>
            <a:br>
              <a:rPr lang="en-US"/>
            </a:br>
            <a:r>
              <a:rPr lang="en-US"/>
              <a:t>347 U.S. 483 (1954)</a:t>
            </a:r>
          </a:p>
        </p:txBody>
      </p:sp>
      <p:sp>
        <p:nvSpPr>
          <p:cNvPr id="46083" name="Rectangle 3"/>
          <p:cNvSpPr>
            <a:spLocks noGrp="1" noChangeArrowheads="1"/>
          </p:cNvSpPr>
          <p:nvPr>
            <p:ph type="body" idx="1"/>
          </p:nvPr>
        </p:nvSpPr>
        <p:spPr>
          <a:xfrm>
            <a:off x="685800" y="2308225"/>
            <a:ext cx="7770813" cy="4321175"/>
          </a:xfrm>
        </p:spPr>
        <p:txBody>
          <a:bodyPr/>
          <a:lstStyle/>
          <a:p>
            <a:pPr marL="0" indent="0" algn="just">
              <a:buFont typeface="Wingdings" pitchFamily="2" charset="2"/>
              <a:buNone/>
            </a:pPr>
            <a:r>
              <a:rPr lang="en-US" sz="2800"/>
              <a:t>“We conclude that in the field of public education the doctrine of “separate but equal” has no place.  Separate educational facilities are inherently unequal.”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1000" fill="hold"/>
                                        <p:tgtEl>
                                          <p:spTgt spid="46083">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46083">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4608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46083">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46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r>
              <a:rPr lang="en-US"/>
              <a:t>Hampton County Profile:</a:t>
            </a:r>
            <a:br>
              <a:rPr lang="en-US"/>
            </a:br>
            <a:r>
              <a:rPr lang="en-US"/>
              <a:t>Ethnicity</a:t>
            </a:r>
          </a:p>
        </p:txBody>
      </p:sp>
      <p:graphicFrame>
        <p:nvGraphicFramePr>
          <p:cNvPr id="47109" name="Object 5"/>
          <p:cNvGraphicFramePr>
            <a:graphicFrameLocks noChangeAspect="1"/>
          </p:cNvGraphicFramePr>
          <p:nvPr/>
        </p:nvGraphicFramePr>
        <p:xfrm>
          <a:off x="1157288" y="1277938"/>
          <a:ext cx="6829425" cy="4872037"/>
        </p:xfrm>
        <a:graphic>
          <a:graphicData uri="http://schemas.openxmlformats.org/presentationml/2006/ole">
            <p:oleObj spid="_x0000_s47109" name="Chart" r:id="rId3" imgW="8010465" imgH="5714959" progId="MSGraph.Chart.8">
              <p:embed followColorScheme="full"/>
            </p:oleObj>
          </a:graphicData>
        </a:graphic>
      </p:graphicFrame>
      <p:sp>
        <p:nvSpPr>
          <p:cNvPr id="47110" name="Text Box 6"/>
          <p:cNvSpPr txBox="1">
            <a:spLocks noChangeArrowheads="1"/>
          </p:cNvSpPr>
          <p:nvPr/>
        </p:nvSpPr>
        <p:spPr bwMode="auto">
          <a:xfrm>
            <a:off x="923925" y="6324600"/>
            <a:ext cx="7296150" cy="304800"/>
          </a:xfrm>
          <a:prstGeom prst="rect">
            <a:avLst/>
          </a:prstGeom>
          <a:noFill/>
          <a:ln w="9525">
            <a:noFill/>
            <a:miter lim="800000"/>
            <a:headEnd/>
            <a:tailEnd/>
          </a:ln>
          <a:effectLst/>
        </p:spPr>
        <p:txBody>
          <a:bodyPr>
            <a:spAutoFit/>
          </a:bodyPr>
          <a:lstStyle/>
          <a:p>
            <a:pPr algn="ctr">
              <a:spcBef>
                <a:spcPct val="50000"/>
              </a:spcBef>
            </a:pPr>
            <a:r>
              <a:rPr lang="en-US" sz="1400"/>
              <a:t>South Carolina Education Profiles 2001</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Hampton 2 Education Profile:</a:t>
            </a:r>
            <a:br>
              <a:rPr lang="en-US"/>
            </a:br>
            <a:r>
              <a:rPr lang="en-US"/>
              <a:t>Student Ethnicity</a:t>
            </a:r>
          </a:p>
        </p:txBody>
      </p:sp>
      <p:sp>
        <p:nvSpPr>
          <p:cNvPr id="49156" name="Text Box 4"/>
          <p:cNvSpPr txBox="1">
            <a:spLocks noChangeArrowheads="1"/>
          </p:cNvSpPr>
          <p:nvPr/>
        </p:nvSpPr>
        <p:spPr bwMode="auto">
          <a:xfrm>
            <a:off x="923925" y="6324600"/>
            <a:ext cx="7296150" cy="304800"/>
          </a:xfrm>
          <a:prstGeom prst="rect">
            <a:avLst/>
          </a:prstGeom>
          <a:noFill/>
          <a:ln w="9525">
            <a:noFill/>
            <a:miter lim="800000"/>
            <a:headEnd/>
            <a:tailEnd/>
          </a:ln>
          <a:effectLst/>
        </p:spPr>
        <p:txBody>
          <a:bodyPr>
            <a:spAutoFit/>
          </a:bodyPr>
          <a:lstStyle/>
          <a:p>
            <a:pPr algn="ctr">
              <a:spcBef>
                <a:spcPct val="50000"/>
              </a:spcBef>
            </a:pPr>
            <a:r>
              <a:rPr lang="en-US" sz="1400"/>
              <a:t>South Carolina Education Profiles 2001</a:t>
            </a:r>
          </a:p>
        </p:txBody>
      </p:sp>
      <p:graphicFrame>
        <p:nvGraphicFramePr>
          <p:cNvPr id="49157" name="Object 5"/>
          <p:cNvGraphicFramePr>
            <a:graphicFrameLocks noChangeAspect="1"/>
          </p:cNvGraphicFramePr>
          <p:nvPr/>
        </p:nvGraphicFramePr>
        <p:xfrm>
          <a:off x="1439863" y="1736725"/>
          <a:ext cx="6264275" cy="4683125"/>
        </p:xfrm>
        <a:graphic>
          <a:graphicData uri="http://schemas.openxmlformats.org/presentationml/2006/ole">
            <p:oleObj spid="_x0000_s49157" name="Chart" r:id="rId3" imgW="8001160" imgH="5972129" progId="MSGraph.Chart.8">
              <p:embed followColorScheme="full"/>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Lee County Profile</a:t>
            </a:r>
            <a:br>
              <a:rPr lang="en-US"/>
            </a:br>
            <a:r>
              <a:rPr lang="en-US"/>
              <a:t>Ethnicity</a:t>
            </a:r>
          </a:p>
        </p:txBody>
      </p:sp>
      <p:sp>
        <p:nvSpPr>
          <p:cNvPr id="51204" name="Text Box 4"/>
          <p:cNvSpPr txBox="1">
            <a:spLocks noChangeArrowheads="1"/>
          </p:cNvSpPr>
          <p:nvPr/>
        </p:nvSpPr>
        <p:spPr bwMode="auto">
          <a:xfrm>
            <a:off x="923925" y="6324600"/>
            <a:ext cx="7296150" cy="304800"/>
          </a:xfrm>
          <a:prstGeom prst="rect">
            <a:avLst/>
          </a:prstGeom>
          <a:noFill/>
          <a:ln w="9525">
            <a:noFill/>
            <a:miter lim="800000"/>
            <a:headEnd/>
            <a:tailEnd/>
          </a:ln>
          <a:effectLst/>
        </p:spPr>
        <p:txBody>
          <a:bodyPr>
            <a:spAutoFit/>
          </a:bodyPr>
          <a:lstStyle/>
          <a:p>
            <a:pPr algn="ctr">
              <a:spcBef>
                <a:spcPct val="50000"/>
              </a:spcBef>
            </a:pPr>
            <a:r>
              <a:rPr lang="en-US" sz="1400"/>
              <a:t>South Carolina Education Profiles 2001</a:t>
            </a:r>
          </a:p>
        </p:txBody>
      </p:sp>
      <p:graphicFrame>
        <p:nvGraphicFramePr>
          <p:cNvPr id="51205" name="Object 5"/>
          <p:cNvGraphicFramePr>
            <a:graphicFrameLocks noChangeAspect="1"/>
          </p:cNvGraphicFramePr>
          <p:nvPr/>
        </p:nvGraphicFramePr>
        <p:xfrm>
          <a:off x="1190625" y="1284288"/>
          <a:ext cx="7050088" cy="5029200"/>
        </p:xfrm>
        <a:graphic>
          <a:graphicData uri="http://schemas.openxmlformats.org/presentationml/2006/ole">
            <p:oleObj spid="_x0000_s51205" name="Chart" r:id="rId3" imgW="8010465" imgH="5714959" progId="MSGraph.Chart.8">
              <p:embed followColorScheme="full"/>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p:txBody>
          <a:bodyPr/>
          <a:lstStyle/>
          <a:p>
            <a:r>
              <a:rPr lang="en-US"/>
              <a:t>Lee County Education Profile:</a:t>
            </a:r>
            <a:br>
              <a:rPr lang="en-US"/>
            </a:br>
            <a:r>
              <a:rPr lang="en-US"/>
              <a:t>Student Ethnicity</a:t>
            </a:r>
          </a:p>
        </p:txBody>
      </p:sp>
      <p:sp>
        <p:nvSpPr>
          <p:cNvPr id="53253" name="Text Box 5"/>
          <p:cNvSpPr txBox="1">
            <a:spLocks noChangeArrowheads="1"/>
          </p:cNvSpPr>
          <p:nvPr/>
        </p:nvSpPr>
        <p:spPr bwMode="auto">
          <a:xfrm>
            <a:off x="923925" y="6324600"/>
            <a:ext cx="7296150" cy="304800"/>
          </a:xfrm>
          <a:prstGeom prst="rect">
            <a:avLst/>
          </a:prstGeom>
          <a:noFill/>
          <a:ln w="9525">
            <a:noFill/>
            <a:miter lim="800000"/>
            <a:headEnd/>
            <a:tailEnd/>
          </a:ln>
          <a:effectLst/>
        </p:spPr>
        <p:txBody>
          <a:bodyPr>
            <a:spAutoFit/>
          </a:bodyPr>
          <a:lstStyle/>
          <a:p>
            <a:pPr algn="ctr">
              <a:spcBef>
                <a:spcPct val="50000"/>
              </a:spcBef>
            </a:pPr>
            <a:r>
              <a:rPr lang="en-US" sz="1400"/>
              <a:t>South Carolina Education Profiles 2001</a:t>
            </a:r>
          </a:p>
        </p:txBody>
      </p:sp>
      <p:graphicFrame>
        <p:nvGraphicFramePr>
          <p:cNvPr id="53254" name="Object 6"/>
          <p:cNvGraphicFramePr>
            <a:graphicFrameLocks noChangeAspect="1"/>
          </p:cNvGraphicFramePr>
          <p:nvPr/>
        </p:nvGraphicFramePr>
        <p:xfrm>
          <a:off x="1387475" y="1670050"/>
          <a:ext cx="6367463" cy="4541838"/>
        </p:xfrm>
        <a:graphic>
          <a:graphicData uri="http://schemas.openxmlformats.org/presentationml/2006/ole">
            <p:oleObj spid="_x0000_s53254" name="Chart" r:id="rId3" imgW="8010465" imgH="5714959" progId="MSGraph.Chart.8">
              <p:embed followColorScheme="full"/>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Jasper County Profile:</a:t>
            </a:r>
            <a:br>
              <a:rPr lang="en-US"/>
            </a:br>
            <a:r>
              <a:rPr lang="en-US"/>
              <a:t>Ethnicity</a:t>
            </a:r>
          </a:p>
        </p:txBody>
      </p:sp>
      <p:sp>
        <p:nvSpPr>
          <p:cNvPr id="55300" name="Text Box 4"/>
          <p:cNvSpPr txBox="1">
            <a:spLocks noChangeArrowheads="1"/>
          </p:cNvSpPr>
          <p:nvPr/>
        </p:nvSpPr>
        <p:spPr bwMode="auto">
          <a:xfrm>
            <a:off x="923925" y="6324600"/>
            <a:ext cx="7296150" cy="304800"/>
          </a:xfrm>
          <a:prstGeom prst="rect">
            <a:avLst/>
          </a:prstGeom>
          <a:noFill/>
          <a:ln w="9525">
            <a:noFill/>
            <a:miter lim="800000"/>
            <a:headEnd/>
            <a:tailEnd/>
          </a:ln>
          <a:effectLst/>
        </p:spPr>
        <p:txBody>
          <a:bodyPr>
            <a:spAutoFit/>
          </a:bodyPr>
          <a:lstStyle/>
          <a:p>
            <a:pPr algn="ctr">
              <a:spcBef>
                <a:spcPct val="50000"/>
              </a:spcBef>
            </a:pPr>
            <a:r>
              <a:rPr lang="en-US" sz="1400"/>
              <a:t>South Carolina Education Profiles 2001</a:t>
            </a:r>
          </a:p>
        </p:txBody>
      </p:sp>
      <p:graphicFrame>
        <p:nvGraphicFramePr>
          <p:cNvPr id="55301" name="Object 5"/>
          <p:cNvGraphicFramePr>
            <a:graphicFrameLocks noChangeAspect="1"/>
          </p:cNvGraphicFramePr>
          <p:nvPr/>
        </p:nvGraphicFramePr>
        <p:xfrm>
          <a:off x="919163" y="1171575"/>
          <a:ext cx="7304087" cy="5210175"/>
        </p:xfrm>
        <a:graphic>
          <a:graphicData uri="http://schemas.openxmlformats.org/presentationml/2006/ole">
            <p:oleObj spid="_x0000_s55301" name="Chart" r:id="rId3" imgW="8010465" imgH="5714959" progId="MSGraph.Chart.8">
              <p:embed followColorScheme="full"/>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Legal Issues in </a:t>
            </a:r>
            <a:r>
              <a:rPr lang="en-US" u="sng"/>
              <a:t>Abbeville</a:t>
            </a:r>
          </a:p>
        </p:txBody>
      </p:sp>
      <p:sp>
        <p:nvSpPr>
          <p:cNvPr id="40963" name="Rectangle 3"/>
          <p:cNvSpPr>
            <a:spLocks noGrp="1" noChangeArrowheads="1"/>
          </p:cNvSpPr>
          <p:nvPr>
            <p:ph type="body" idx="1"/>
          </p:nvPr>
        </p:nvSpPr>
        <p:spPr/>
        <p:txBody>
          <a:bodyPr/>
          <a:lstStyle/>
          <a:p>
            <a:pPr>
              <a:lnSpc>
                <a:spcPct val="90000"/>
              </a:lnSpc>
              <a:spcAft>
                <a:spcPct val="20000"/>
              </a:spcAft>
            </a:pPr>
            <a:r>
              <a:rPr lang="en-US" sz="2200"/>
              <a:t>The trial of this case does not come to us on a blank slate</a:t>
            </a:r>
          </a:p>
          <a:p>
            <a:pPr>
              <a:lnSpc>
                <a:spcPct val="90000"/>
              </a:lnSpc>
              <a:spcAft>
                <a:spcPct val="20000"/>
              </a:spcAft>
            </a:pPr>
            <a:r>
              <a:rPr lang="en-US" sz="2200"/>
              <a:t>The Supreme Court has said that in addition to adequate and safe facilities, the legislature must provide each child the opportunity to acquire</a:t>
            </a:r>
          </a:p>
          <a:p>
            <a:pPr lvl="1">
              <a:lnSpc>
                <a:spcPct val="90000"/>
              </a:lnSpc>
              <a:spcAft>
                <a:spcPct val="20000"/>
              </a:spcAft>
            </a:pPr>
            <a:r>
              <a:rPr lang="en-US" sz="2200"/>
              <a:t>a “minimally adequate education,” which the Supreme Court broadly outlined as:</a:t>
            </a:r>
          </a:p>
          <a:p>
            <a:pPr lvl="2">
              <a:lnSpc>
                <a:spcPct val="90000"/>
              </a:lnSpc>
              <a:spcAft>
                <a:spcPct val="20000"/>
              </a:spcAft>
            </a:pPr>
            <a:r>
              <a:rPr lang="en-US" sz="2200"/>
              <a:t>The ability to read, write, and speak the English language, and knowledge of mathematics and physical science;</a:t>
            </a:r>
          </a:p>
          <a:p>
            <a:pPr lvl="2">
              <a:lnSpc>
                <a:spcPct val="90000"/>
              </a:lnSpc>
              <a:spcAft>
                <a:spcPct val="20000"/>
              </a:spcAft>
            </a:pPr>
            <a:r>
              <a:rPr lang="en-US" sz="2200"/>
              <a:t>A fundamental knowledge of economics, social, and political systems, and of history and governmental processes; and</a:t>
            </a:r>
          </a:p>
          <a:p>
            <a:pPr lvl="2">
              <a:lnSpc>
                <a:spcPct val="90000"/>
              </a:lnSpc>
              <a:spcAft>
                <a:spcPct val="20000"/>
              </a:spcAft>
            </a:pPr>
            <a:r>
              <a:rPr lang="en-US" sz="2200"/>
              <a:t>Academic and vocational skills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up)">
                                      <p:cBhvr>
                                        <p:cTn id="7" dur="500"/>
                                        <p:tgtEl>
                                          <p:spTgt spid="4096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0963">
                                            <p:txEl>
                                              <p:pRg st="1" end="1"/>
                                            </p:txEl>
                                          </p:spTgt>
                                        </p:tgtEl>
                                        <p:attrNameLst>
                                          <p:attrName>style.visibility</p:attrName>
                                        </p:attrNameLst>
                                      </p:cBhvr>
                                      <p:to>
                                        <p:strVal val="visible"/>
                                      </p:to>
                                    </p:set>
                                    <p:animEffect transition="in" filter="wipe(up)">
                                      <p:cBhvr>
                                        <p:cTn id="10" dur="500"/>
                                        <p:tgtEl>
                                          <p:spTgt spid="4096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0963">
                                            <p:txEl>
                                              <p:pRg st="2" end="2"/>
                                            </p:txEl>
                                          </p:spTgt>
                                        </p:tgtEl>
                                        <p:attrNameLst>
                                          <p:attrName>style.visibility</p:attrName>
                                        </p:attrNameLst>
                                      </p:cBhvr>
                                      <p:to>
                                        <p:strVal val="visible"/>
                                      </p:to>
                                    </p:set>
                                    <p:animEffect transition="in" filter="wipe(up)">
                                      <p:cBhvr>
                                        <p:cTn id="13" dur="500"/>
                                        <p:tgtEl>
                                          <p:spTgt spid="4096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0963">
                                            <p:txEl>
                                              <p:pRg st="3" end="3"/>
                                            </p:txEl>
                                          </p:spTgt>
                                        </p:tgtEl>
                                        <p:attrNameLst>
                                          <p:attrName>style.visibility</p:attrName>
                                        </p:attrNameLst>
                                      </p:cBhvr>
                                      <p:to>
                                        <p:strVal val="visible"/>
                                      </p:to>
                                    </p:set>
                                    <p:animEffect transition="in" filter="wipe(up)">
                                      <p:cBhvr>
                                        <p:cTn id="16" dur="500"/>
                                        <p:tgtEl>
                                          <p:spTgt spid="40963">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0963">
                                            <p:txEl>
                                              <p:pRg st="4" end="4"/>
                                            </p:txEl>
                                          </p:spTgt>
                                        </p:tgtEl>
                                        <p:attrNameLst>
                                          <p:attrName>style.visibility</p:attrName>
                                        </p:attrNameLst>
                                      </p:cBhvr>
                                      <p:to>
                                        <p:strVal val="visible"/>
                                      </p:to>
                                    </p:set>
                                    <p:animEffect transition="in" filter="wipe(up)">
                                      <p:cBhvr>
                                        <p:cTn id="19" dur="500"/>
                                        <p:tgtEl>
                                          <p:spTgt spid="40963">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0963">
                                            <p:txEl>
                                              <p:pRg st="5" end="5"/>
                                            </p:txEl>
                                          </p:spTgt>
                                        </p:tgtEl>
                                        <p:attrNameLst>
                                          <p:attrName>style.visibility</p:attrName>
                                        </p:attrNameLst>
                                      </p:cBhvr>
                                      <p:to>
                                        <p:strVal val="visible"/>
                                      </p:to>
                                    </p:set>
                                    <p:animEffect transition="in" filter="wipe(up)">
                                      <p:cBhvr>
                                        <p:cTn id="22" dur="500"/>
                                        <p:tgtEl>
                                          <p:spTgt spid="40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Jasper County Education Profile:</a:t>
            </a:r>
            <a:br>
              <a:rPr lang="en-US"/>
            </a:br>
            <a:r>
              <a:rPr lang="en-US"/>
              <a:t>Student Ethnicity</a:t>
            </a:r>
          </a:p>
        </p:txBody>
      </p:sp>
      <p:sp>
        <p:nvSpPr>
          <p:cNvPr id="56324" name="Text Box 4"/>
          <p:cNvSpPr txBox="1">
            <a:spLocks noChangeArrowheads="1"/>
          </p:cNvSpPr>
          <p:nvPr/>
        </p:nvSpPr>
        <p:spPr bwMode="auto">
          <a:xfrm>
            <a:off x="923925" y="6324600"/>
            <a:ext cx="7296150" cy="304800"/>
          </a:xfrm>
          <a:prstGeom prst="rect">
            <a:avLst/>
          </a:prstGeom>
          <a:noFill/>
          <a:ln w="9525">
            <a:noFill/>
            <a:miter lim="800000"/>
            <a:headEnd/>
            <a:tailEnd/>
          </a:ln>
          <a:effectLst/>
        </p:spPr>
        <p:txBody>
          <a:bodyPr>
            <a:spAutoFit/>
          </a:bodyPr>
          <a:lstStyle/>
          <a:p>
            <a:pPr algn="ctr">
              <a:spcBef>
                <a:spcPct val="50000"/>
              </a:spcBef>
            </a:pPr>
            <a:r>
              <a:rPr lang="en-US" sz="1400"/>
              <a:t>South Carolina Education Profiles 2001</a:t>
            </a:r>
          </a:p>
        </p:txBody>
      </p:sp>
      <p:graphicFrame>
        <p:nvGraphicFramePr>
          <p:cNvPr id="56325" name="Object 5"/>
          <p:cNvGraphicFramePr>
            <a:graphicFrameLocks noChangeAspect="1"/>
          </p:cNvGraphicFramePr>
          <p:nvPr/>
        </p:nvGraphicFramePr>
        <p:xfrm>
          <a:off x="1306513" y="1631950"/>
          <a:ext cx="6529387" cy="4657725"/>
        </p:xfrm>
        <a:graphic>
          <a:graphicData uri="http://schemas.openxmlformats.org/presentationml/2006/ole">
            <p:oleObj spid="_x0000_s56325" name="Chart" r:id="rId3" imgW="8010465" imgH="5714959" progId="MSGraph.Chart.8">
              <p:embed followColorScheme="full"/>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ChangeArrowheads="1"/>
          </p:cNvSpPr>
          <p:nvPr/>
        </p:nvSpPr>
        <p:spPr bwMode="auto">
          <a:xfrm>
            <a:off x="0" y="186690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03428" name="Object 4"/>
          <p:cNvGraphicFramePr>
            <a:graphicFrameLocks noChangeAspect="1"/>
          </p:cNvGraphicFramePr>
          <p:nvPr/>
        </p:nvGraphicFramePr>
        <p:xfrm>
          <a:off x="800100" y="1806575"/>
          <a:ext cx="7543800" cy="4822825"/>
        </p:xfrm>
        <a:graphic>
          <a:graphicData uri="http://schemas.openxmlformats.org/presentationml/2006/ole">
            <p:oleObj spid="_x0000_s103428" name="Chart" r:id="rId3" imgW="5076929" imgH="3543368" progId="MSGraph.Chart.8">
              <p:embed/>
            </p:oleObj>
          </a:graphicData>
        </a:graphic>
      </p:graphicFrame>
      <p:sp>
        <p:nvSpPr>
          <p:cNvPr id="103432" name="Rectangle 8"/>
          <p:cNvSpPr>
            <a:spLocks noGrp="1" noChangeArrowheads="1"/>
          </p:cNvSpPr>
          <p:nvPr>
            <p:ph type="title"/>
          </p:nvPr>
        </p:nvSpPr>
        <p:spPr>
          <a:xfrm>
            <a:off x="228600" y="219075"/>
            <a:ext cx="8686800" cy="1344613"/>
          </a:xfrm>
          <a:ln/>
        </p:spPr>
        <p:txBody>
          <a:bodyPr lIns="45720" rIns="45720" anchor="ctr"/>
          <a:lstStyle/>
          <a:p>
            <a:r>
              <a:rPr lang="en-US" sz="2800"/>
              <a:t>Student Characteristics and Teacher Qualifications For Plaintiff &amp; Non-Plaintiff Districts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ChangeArrowheads="1"/>
          </p:cNvSpPr>
          <p:nvPr/>
        </p:nvSpPr>
        <p:spPr bwMode="auto">
          <a:xfrm>
            <a:off x="0" y="1976438"/>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04452" name="Object 4"/>
          <p:cNvGraphicFramePr>
            <a:graphicFrameLocks noChangeAspect="1"/>
          </p:cNvGraphicFramePr>
          <p:nvPr/>
        </p:nvGraphicFramePr>
        <p:xfrm>
          <a:off x="838200" y="1736725"/>
          <a:ext cx="7467600" cy="4695825"/>
        </p:xfrm>
        <a:graphic>
          <a:graphicData uri="http://schemas.openxmlformats.org/presentationml/2006/ole">
            <p:oleObj spid="_x0000_s104452" name="Chart" r:id="rId3" imgW="5105468" imgH="3286074" progId="MSGraph.Chart.8">
              <p:embed/>
            </p:oleObj>
          </a:graphicData>
        </a:graphic>
      </p:graphicFrame>
      <p:sp>
        <p:nvSpPr>
          <p:cNvPr id="104456" name="Rectangle 8"/>
          <p:cNvSpPr>
            <a:spLocks noGrp="1" noChangeArrowheads="1"/>
          </p:cNvSpPr>
          <p:nvPr>
            <p:ph type="title"/>
          </p:nvPr>
        </p:nvSpPr>
        <p:spPr>
          <a:xfrm>
            <a:off x="228600" y="219075"/>
            <a:ext cx="8686800" cy="1344613"/>
          </a:xfrm>
          <a:ln/>
        </p:spPr>
        <p:txBody>
          <a:bodyPr lIns="45720" rIns="45720" anchor="ctr"/>
          <a:lstStyle/>
          <a:p>
            <a:r>
              <a:rPr lang="en-US" sz="2800"/>
              <a:t>Student Characteristics and Teacher Qualifications For Plaintiff &amp; Non-Plaintiff Districts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ChangeArrowheads="1"/>
          </p:cNvSpPr>
          <p:nvPr/>
        </p:nvSpPr>
        <p:spPr bwMode="auto">
          <a:xfrm>
            <a:off x="0" y="198120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05476" name="Object 4"/>
          <p:cNvGraphicFramePr>
            <a:graphicFrameLocks noChangeAspect="1"/>
          </p:cNvGraphicFramePr>
          <p:nvPr/>
        </p:nvGraphicFramePr>
        <p:xfrm>
          <a:off x="685800" y="1736725"/>
          <a:ext cx="7696200" cy="4703763"/>
        </p:xfrm>
        <a:graphic>
          <a:graphicData uri="http://schemas.openxmlformats.org/presentationml/2006/ole">
            <p:oleObj spid="_x0000_s105476" name="Chart" r:id="rId3" imgW="4876800" imgH="3276705" progId="MSGraph.Chart.8">
              <p:embed/>
            </p:oleObj>
          </a:graphicData>
        </a:graphic>
      </p:graphicFrame>
      <p:sp>
        <p:nvSpPr>
          <p:cNvPr id="105480" name="Rectangle 8"/>
          <p:cNvSpPr>
            <a:spLocks noGrp="1" noChangeArrowheads="1"/>
          </p:cNvSpPr>
          <p:nvPr>
            <p:ph type="title"/>
          </p:nvPr>
        </p:nvSpPr>
        <p:spPr>
          <a:xfrm>
            <a:off x="228600" y="219075"/>
            <a:ext cx="8686800" cy="1344613"/>
          </a:xfrm>
          <a:ln/>
        </p:spPr>
        <p:txBody>
          <a:bodyPr lIns="45720" rIns="45720" anchor="ctr"/>
          <a:lstStyle/>
          <a:p>
            <a:r>
              <a:rPr lang="en-US" sz="2800"/>
              <a:t>Student Characteristics and Teacher Qualifications For Plaintiff &amp; Non-Plaintiff Districts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501" name="Object 5"/>
          <p:cNvGraphicFramePr>
            <a:graphicFrameLocks noChangeAspect="1"/>
          </p:cNvGraphicFramePr>
          <p:nvPr/>
        </p:nvGraphicFramePr>
        <p:xfrm>
          <a:off x="608013" y="1736725"/>
          <a:ext cx="7848600" cy="4716463"/>
        </p:xfrm>
        <a:graphic>
          <a:graphicData uri="http://schemas.openxmlformats.org/presentationml/2006/ole">
            <p:oleObj spid="_x0000_s106501" name="Chart" r:id="rId3" imgW="4953023" imgH="3266976" progId="MSGraph.Chart.8">
              <p:embed/>
            </p:oleObj>
          </a:graphicData>
        </a:graphic>
      </p:graphicFrame>
      <p:sp>
        <p:nvSpPr>
          <p:cNvPr id="106505" name="Rectangle 9"/>
          <p:cNvSpPr>
            <a:spLocks noGrp="1" noChangeArrowheads="1"/>
          </p:cNvSpPr>
          <p:nvPr>
            <p:ph type="title"/>
          </p:nvPr>
        </p:nvSpPr>
        <p:spPr>
          <a:xfrm>
            <a:off x="228600" y="219075"/>
            <a:ext cx="8686800" cy="1344613"/>
          </a:xfrm>
          <a:ln/>
        </p:spPr>
        <p:txBody>
          <a:bodyPr lIns="45720" rIns="45720" anchor="ctr"/>
          <a:lstStyle/>
          <a:p>
            <a:r>
              <a:rPr lang="en-US" sz="2800"/>
              <a:t>Student Characteristics and Teacher Qualifications For Plaintiff &amp; Non-Plaintiff Districts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ctrTitle"/>
          </p:nvPr>
        </p:nvSpPr>
        <p:spPr>
          <a:xfrm>
            <a:off x="228600" y="612775"/>
            <a:ext cx="8686800" cy="2825750"/>
          </a:xfrm>
        </p:spPr>
        <p:txBody>
          <a:bodyPr/>
          <a:lstStyle/>
          <a:p>
            <a:pPr algn="ctr"/>
            <a:r>
              <a:rPr lang="en-US" sz="5600"/>
              <a:t>Some Say</a:t>
            </a:r>
            <a:br>
              <a:rPr lang="en-US" sz="5600"/>
            </a:br>
            <a:r>
              <a:rPr lang="en-US" sz="5600"/>
              <a:t>Let’s Wait</a:t>
            </a:r>
            <a:br>
              <a:rPr lang="en-US" sz="5600"/>
            </a:br>
            <a:r>
              <a:rPr lang="en-US" sz="5600"/>
              <a:t>And See</a:t>
            </a:r>
          </a:p>
        </p:txBody>
      </p:sp>
      <p:sp>
        <p:nvSpPr>
          <p:cNvPr id="59397" name="Rectangle 5"/>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Gov. Miles McSweeney</a:t>
            </a:r>
            <a:br>
              <a:rPr lang="en-US"/>
            </a:br>
            <a:r>
              <a:rPr lang="en-US"/>
              <a:t>1903 General Assembly Address</a:t>
            </a:r>
          </a:p>
        </p:txBody>
      </p:sp>
      <p:sp>
        <p:nvSpPr>
          <p:cNvPr id="61443" name="Rectangle 3"/>
          <p:cNvSpPr>
            <a:spLocks noGrp="1" noChangeArrowheads="1"/>
          </p:cNvSpPr>
          <p:nvPr>
            <p:ph type="body" idx="1"/>
          </p:nvPr>
        </p:nvSpPr>
        <p:spPr>
          <a:xfrm>
            <a:off x="685800" y="1928813"/>
            <a:ext cx="7770813" cy="4700587"/>
          </a:xfrm>
        </p:spPr>
        <p:txBody>
          <a:bodyPr/>
          <a:lstStyle/>
          <a:p>
            <a:pPr marL="0" indent="0" algn="just">
              <a:spcAft>
                <a:spcPct val="50000"/>
              </a:spcAft>
              <a:buFont typeface="Wingdings" pitchFamily="2" charset="2"/>
              <a:buNone/>
            </a:pPr>
            <a:r>
              <a:rPr lang="en-US" sz="2800"/>
              <a:t>“Yet the bare facts of the condition of the average school in some counties are shocking.”</a:t>
            </a:r>
          </a:p>
          <a:p>
            <a:pPr marL="0" indent="0" algn="just">
              <a:spcAft>
                <a:spcPct val="50000"/>
              </a:spcAft>
              <a:buFont typeface="Wingdings" pitchFamily="2" charset="2"/>
              <a:buNone/>
            </a:pPr>
            <a:r>
              <a:rPr lang="en-US" sz="2800"/>
              <a:t>“If the Legislature will discharge its responsibility to the cause of education in its entirety in the State, there must be State aid to the public schools.”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wipe(up)">
                                      <p:cBhvr>
                                        <p:cTn id="7" dur="5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wipe(up)">
                                      <p:cBhvr>
                                        <p:cTn id="12" dur="500"/>
                                        <p:tgtEl>
                                          <p:spTgt spid="61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156"/>
          <p:cNvPicPr>
            <a:picLocks noChangeAspect="1" noChangeArrowheads="1"/>
          </p:cNvPicPr>
          <p:nvPr/>
        </p:nvPicPr>
        <p:blipFill>
          <a:blip r:embed="rId2" cstate="print"/>
          <a:srcRect/>
          <a:stretch>
            <a:fillRect/>
          </a:stretch>
        </p:blipFill>
        <p:spPr bwMode="auto">
          <a:xfrm>
            <a:off x="0" y="0"/>
            <a:ext cx="9144000" cy="6856413"/>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8 Book room roof leak"/>
          <p:cNvPicPr>
            <a:picLocks noChangeAspect="1" noChangeArrowheads="1"/>
          </p:cNvPicPr>
          <p:nvPr/>
        </p:nvPicPr>
        <p:blipFill>
          <a:blip r:embed="rId2" cstate="print"/>
          <a:srcRect/>
          <a:stretch>
            <a:fillRect/>
          </a:stretch>
        </p:blipFill>
        <p:spPr bwMode="auto">
          <a:xfrm>
            <a:off x="0" y="0"/>
            <a:ext cx="9144000" cy="6859588"/>
          </a:xfrm>
          <a:prstGeom prst="rect">
            <a:avLst/>
          </a:prstGeo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2 Girls Bathroom, sink"/>
          <p:cNvPicPr>
            <a:picLocks noChangeAspect="1" noChangeArrowheads="1"/>
          </p:cNvPicPr>
          <p:nvPr/>
        </p:nvPicPr>
        <p:blipFill>
          <a:blip r:embed="rId2" cstate="print"/>
          <a:srcRect/>
          <a:stretch>
            <a:fillRect/>
          </a:stretch>
        </p:blipFill>
        <p:spPr bwMode="auto">
          <a:xfrm>
            <a:off x="0" y="0"/>
            <a:ext cx="9144000" cy="6859588"/>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The South Carolina Constitution Mandates:</a:t>
            </a:r>
          </a:p>
        </p:txBody>
      </p:sp>
      <p:sp>
        <p:nvSpPr>
          <p:cNvPr id="41987" name="Rectangle 3"/>
          <p:cNvSpPr>
            <a:spLocks noGrp="1" noChangeArrowheads="1"/>
          </p:cNvSpPr>
          <p:nvPr>
            <p:ph type="body" idx="1"/>
          </p:nvPr>
        </p:nvSpPr>
        <p:spPr>
          <a:xfrm>
            <a:off x="685800" y="2308225"/>
            <a:ext cx="7770813" cy="4321175"/>
          </a:xfrm>
        </p:spPr>
        <p:txBody>
          <a:bodyPr/>
          <a:lstStyle/>
          <a:p>
            <a:pPr marL="0" indent="0" algn="just">
              <a:buFont typeface="Wingdings" pitchFamily="2" charset="2"/>
              <a:buNone/>
            </a:pPr>
            <a:r>
              <a:rPr lang="en-US" sz="3200"/>
              <a:t>“The general Assembly shall provide for the maintenance and support of a system of free public schools open to all children in the state.” S.C. Const. Act XI, </a:t>
            </a:r>
            <a:r>
              <a:rPr lang="en-US" sz="3200">
                <a:latin typeface="Arial Unicode MS" pitchFamily="34" charset="-128"/>
                <a:ea typeface="Arial Unicode MS" pitchFamily="34" charset="-128"/>
                <a:cs typeface="Arial Unicode MS" pitchFamily="34" charset="-128"/>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p:cTn id="7" dur="1000" fill="hold"/>
                                        <p:tgtEl>
                                          <p:spTgt spid="41987">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41987">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41987">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41987">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419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Gov. Coleman Blease</a:t>
            </a:r>
            <a:br>
              <a:rPr lang="en-US"/>
            </a:br>
            <a:r>
              <a:rPr lang="en-US"/>
              <a:t>1913 Second Inaugural Address</a:t>
            </a:r>
          </a:p>
        </p:txBody>
      </p:sp>
      <p:sp>
        <p:nvSpPr>
          <p:cNvPr id="62467" name="Rectangle 3"/>
          <p:cNvSpPr>
            <a:spLocks noGrp="1" noChangeArrowheads="1"/>
          </p:cNvSpPr>
          <p:nvPr>
            <p:ph type="body" idx="1"/>
          </p:nvPr>
        </p:nvSpPr>
        <p:spPr>
          <a:xfrm>
            <a:off x="457200" y="1793875"/>
            <a:ext cx="8228013" cy="4892675"/>
          </a:xfrm>
        </p:spPr>
        <p:txBody>
          <a:bodyPr/>
          <a:lstStyle/>
          <a:p>
            <a:pPr marL="0" indent="0" algn="just">
              <a:buFont typeface="Wingdings" pitchFamily="2" charset="2"/>
              <a:buNone/>
            </a:pPr>
            <a:r>
              <a:rPr lang="en-US"/>
              <a:t>“If you will travel through the country and see the unclean, uncomfortable, ragged and unpatched – to express it in a word, most miserable looking buildings, that are called school houses, and not feel ashamed of what your State is doing for the education of her future citizens, then surely you have no sense of shame.  Gentleman, I can not paint the picture too black – school houses with holes in the walls and floors and roofs, where children have to huddle together to keep warm; school houses so small and so crowded that children must be so close together they actually have to breathe into their lungs the breath which comes from the bodies of others.”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p:cTn id="7" dur="1000" fill="hold"/>
                                        <p:tgtEl>
                                          <p:spTgt spid="62467">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62467">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62467">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62467">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62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11"/>
          <p:cNvPicPr>
            <a:picLocks noChangeAspect="1" noChangeArrowheads="1"/>
          </p:cNvPicPr>
          <p:nvPr/>
        </p:nvPicPr>
        <p:blipFill>
          <a:blip r:embed="rId2" cstate="print"/>
          <a:srcRect/>
          <a:stretch>
            <a:fillRect/>
          </a:stretch>
        </p:blipFill>
        <p:spPr bwMode="auto">
          <a:xfrm>
            <a:off x="0" y="0"/>
            <a:ext cx="9144000" cy="6859588"/>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12 Science lab, ceiling leak"/>
          <p:cNvPicPr>
            <a:picLocks noChangeAspect="1" noChangeArrowheads="1"/>
          </p:cNvPicPr>
          <p:nvPr/>
        </p:nvPicPr>
        <p:blipFill>
          <a:blip r:embed="rId2" cstate="print"/>
          <a:srcRect/>
          <a:stretch>
            <a:fillRect/>
          </a:stretch>
        </p:blipFill>
        <p:spPr bwMode="auto">
          <a:xfrm>
            <a:off x="0" y="0"/>
            <a:ext cx="9144000" cy="6859588"/>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136"/>
          <p:cNvPicPr>
            <a:picLocks noChangeAspect="1" noChangeArrowheads="1"/>
          </p:cNvPicPr>
          <p:nvPr/>
        </p:nvPicPr>
        <p:blipFill>
          <a:blip r:embed="rId2" cstate="print"/>
          <a:srcRect/>
          <a:stretch>
            <a:fillRect/>
          </a:stretch>
        </p:blipFill>
        <p:spPr bwMode="auto">
          <a:xfrm>
            <a:off x="0" y="0"/>
            <a:ext cx="9144000" cy="6856413"/>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1932 James Hope Superintendent</a:t>
            </a:r>
            <a:br>
              <a:rPr lang="en-US"/>
            </a:br>
            <a:r>
              <a:rPr lang="en-US"/>
              <a:t>General Report</a:t>
            </a:r>
          </a:p>
        </p:txBody>
      </p:sp>
      <p:sp>
        <p:nvSpPr>
          <p:cNvPr id="63491" name="Rectangle 3"/>
          <p:cNvSpPr>
            <a:spLocks noGrp="1" noChangeArrowheads="1"/>
          </p:cNvSpPr>
          <p:nvPr>
            <p:ph type="body" idx="1"/>
          </p:nvPr>
        </p:nvSpPr>
        <p:spPr>
          <a:xfrm>
            <a:off x="685800" y="2085975"/>
            <a:ext cx="7770813" cy="4543425"/>
          </a:xfrm>
        </p:spPr>
        <p:txBody>
          <a:bodyPr/>
          <a:lstStyle/>
          <a:p>
            <a:pPr marL="0" indent="0" algn="just">
              <a:buFont typeface="Wingdings" pitchFamily="2" charset="2"/>
              <a:buNone/>
            </a:pPr>
            <a:r>
              <a:rPr lang="en-US" sz="2800"/>
              <a:t>“Until the problem is solved, South Carolina will never realize for her children the ideal that should be the goal in every democracy-equality of educational opportunity for every child.”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p:cTn id="7" dur="1000" fill="hold"/>
                                        <p:tgtEl>
                                          <p:spTgt spid="63491">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63491">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63491">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63491">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634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Journal of the House,</a:t>
            </a:r>
            <a:br>
              <a:rPr lang="en-US"/>
            </a:br>
            <a:r>
              <a:rPr lang="en-US"/>
              <a:t>Gov. Robert E. McNair, Jan. 15, 1969</a:t>
            </a:r>
          </a:p>
        </p:txBody>
      </p:sp>
      <p:sp>
        <p:nvSpPr>
          <p:cNvPr id="64515" name="Rectangle 3"/>
          <p:cNvSpPr>
            <a:spLocks noGrp="1" noChangeArrowheads="1"/>
          </p:cNvSpPr>
          <p:nvPr>
            <p:ph type="body" idx="1"/>
          </p:nvPr>
        </p:nvSpPr>
        <p:spPr>
          <a:xfrm>
            <a:off x="685800" y="2057400"/>
            <a:ext cx="7770813" cy="4572000"/>
          </a:xfrm>
        </p:spPr>
        <p:txBody>
          <a:bodyPr/>
          <a:lstStyle/>
          <a:p>
            <a:pPr marL="0" indent="0" algn="just">
              <a:buFont typeface="Wingdings" pitchFamily="2" charset="2"/>
              <a:buNone/>
            </a:pPr>
            <a:r>
              <a:rPr lang="en-US" sz="2800"/>
              <a:t>“Despite our increased commitment to education, we know that only one of every two children who enters the first grade in South Carolina will graduate from high school.  Statistics tell us that one out of every ten children entering the first grade is so poorly prepared he will repeat that grade.”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p:cTn id="7" dur="1000" fill="hold"/>
                                        <p:tgtEl>
                                          <p:spTgt spid="64515">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64515">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64515">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64515">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64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t>2001 Edition Ranking of Counties and School Districts</a:t>
            </a:r>
          </a:p>
        </p:txBody>
      </p:sp>
      <p:sp>
        <p:nvSpPr>
          <p:cNvPr id="65539" name="Rectangle 3"/>
          <p:cNvSpPr>
            <a:spLocks noGrp="1" noChangeArrowheads="1"/>
          </p:cNvSpPr>
          <p:nvPr>
            <p:ph type="body" idx="1"/>
          </p:nvPr>
        </p:nvSpPr>
        <p:spPr/>
        <p:txBody>
          <a:bodyPr/>
          <a:lstStyle/>
          <a:p>
            <a:pPr>
              <a:spcAft>
                <a:spcPct val="50000"/>
              </a:spcAft>
            </a:pPr>
            <a:r>
              <a:rPr lang="en-US" sz="2800"/>
              <a:t>Percentage of Students who enter the first grade, but don’t graduate from the twelfth.</a:t>
            </a:r>
          </a:p>
          <a:p>
            <a:pPr lvl="1">
              <a:spcAft>
                <a:spcPct val="50000"/>
              </a:spcAft>
            </a:pPr>
            <a:r>
              <a:rPr lang="en-US" sz="2800"/>
              <a:t>Dillon 2		52.4%</a:t>
            </a:r>
          </a:p>
          <a:p>
            <a:pPr lvl="1">
              <a:spcAft>
                <a:spcPct val="50000"/>
              </a:spcAft>
            </a:pPr>
            <a:r>
              <a:rPr lang="en-US" sz="2800"/>
              <a:t>Allendale		57.0%</a:t>
            </a:r>
          </a:p>
          <a:p>
            <a:pPr lvl="1">
              <a:spcAft>
                <a:spcPct val="50000"/>
              </a:spcAft>
            </a:pPr>
            <a:r>
              <a:rPr lang="en-US" sz="2800"/>
              <a:t>Lee			60.7%</a:t>
            </a:r>
          </a:p>
          <a:p>
            <a:pPr lvl="1">
              <a:spcAft>
                <a:spcPct val="50000"/>
              </a:spcAft>
            </a:pPr>
            <a:r>
              <a:rPr lang="en-US" sz="2800"/>
              <a:t>Hampton 2	61.9%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wipe(up)">
                                      <p:cBhvr>
                                        <p:cTn id="7" dur="500"/>
                                        <p:tgtEl>
                                          <p:spTgt spid="65539">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5539">
                                            <p:txEl>
                                              <p:pRg st="1" end="1"/>
                                            </p:txEl>
                                          </p:spTgt>
                                        </p:tgtEl>
                                        <p:attrNameLst>
                                          <p:attrName>style.visibility</p:attrName>
                                        </p:attrNameLst>
                                      </p:cBhvr>
                                      <p:to>
                                        <p:strVal val="visible"/>
                                      </p:to>
                                    </p:set>
                                    <p:animEffect transition="in" filter="wipe(up)">
                                      <p:cBhvr>
                                        <p:cTn id="10" dur="500"/>
                                        <p:tgtEl>
                                          <p:spTgt spid="65539">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5539">
                                            <p:txEl>
                                              <p:pRg st="2" end="2"/>
                                            </p:txEl>
                                          </p:spTgt>
                                        </p:tgtEl>
                                        <p:attrNameLst>
                                          <p:attrName>style.visibility</p:attrName>
                                        </p:attrNameLst>
                                      </p:cBhvr>
                                      <p:to>
                                        <p:strVal val="visible"/>
                                      </p:to>
                                    </p:set>
                                    <p:animEffect transition="in" filter="wipe(up)">
                                      <p:cBhvr>
                                        <p:cTn id="13" dur="500"/>
                                        <p:tgtEl>
                                          <p:spTgt spid="65539">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5539">
                                            <p:txEl>
                                              <p:pRg st="3" end="3"/>
                                            </p:txEl>
                                          </p:spTgt>
                                        </p:tgtEl>
                                        <p:attrNameLst>
                                          <p:attrName>style.visibility</p:attrName>
                                        </p:attrNameLst>
                                      </p:cBhvr>
                                      <p:to>
                                        <p:strVal val="visible"/>
                                      </p:to>
                                    </p:set>
                                    <p:animEffect transition="in" filter="wipe(up)">
                                      <p:cBhvr>
                                        <p:cTn id="16" dur="500"/>
                                        <p:tgtEl>
                                          <p:spTgt spid="65539">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65539">
                                            <p:txEl>
                                              <p:pRg st="4" end="4"/>
                                            </p:txEl>
                                          </p:spTgt>
                                        </p:tgtEl>
                                        <p:attrNameLst>
                                          <p:attrName>style.visibility</p:attrName>
                                        </p:attrNameLst>
                                      </p:cBhvr>
                                      <p:to>
                                        <p:strVal val="visible"/>
                                      </p:to>
                                    </p:set>
                                    <p:animEffect transition="in" filter="wipe(up)">
                                      <p:cBhvr>
                                        <p:cTn id="19" dur="500"/>
                                        <p:tgtEl>
                                          <p:spTgt spid="655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Gov. Richard W. Riley</a:t>
            </a:r>
            <a:br>
              <a:rPr lang="en-US"/>
            </a:br>
            <a:r>
              <a:rPr lang="en-US"/>
              <a:t>January 11, 1984</a:t>
            </a:r>
          </a:p>
        </p:txBody>
      </p:sp>
      <p:sp>
        <p:nvSpPr>
          <p:cNvPr id="66563" name="Rectangle 3"/>
          <p:cNvSpPr>
            <a:spLocks noGrp="1" noChangeArrowheads="1"/>
          </p:cNvSpPr>
          <p:nvPr>
            <p:ph type="body" idx="1"/>
          </p:nvPr>
        </p:nvSpPr>
        <p:spPr>
          <a:xfrm>
            <a:off x="685800" y="2106613"/>
            <a:ext cx="7770813" cy="4522787"/>
          </a:xfrm>
        </p:spPr>
        <p:txBody>
          <a:bodyPr/>
          <a:lstStyle/>
          <a:p>
            <a:pPr marL="0" indent="0" algn="just">
              <a:buFont typeface="Wingdings" pitchFamily="2" charset="2"/>
              <a:buNone/>
            </a:pPr>
            <a:r>
              <a:rPr lang="en-US" sz="3200"/>
              <a:t>“Industrial development truly begins in the classroom.  Being 50</a:t>
            </a:r>
            <a:r>
              <a:rPr lang="en-US" sz="3200" baseline="30000"/>
              <a:t>th</a:t>
            </a:r>
            <a:r>
              <a:rPr lang="en-US" sz="3200"/>
              <a:t> in support of education sends a message: it tells potential industries that we don’t expect much from ourselves or our future.  It says that Georgia and North Carolina have more confidence in their children than we 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p:cTn id="7" dur="1000" fill="hold"/>
                                        <p:tgtEl>
                                          <p:spTgt spid="66563">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66563">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66563">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66563">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665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57300" y="228600"/>
            <a:ext cx="7658100" cy="1322388"/>
          </a:xfrm>
        </p:spPr>
        <p:txBody>
          <a:bodyPr/>
          <a:lstStyle/>
          <a:p>
            <a:r>
              <a:rPr lang="en-US"/>
              <a:t>Rev. Dr. Martin Luther King, Jr.</a:t>
            </a:r>
          </a:p>
        </p:txBody>
      </p:sp>
      <p:sp>
        <p:nvSpPr>
          <p:cNvPr id="8195" name="Rectangle 3"/>
          <p:cNvSpPr>
            <a:spLocks noGrp="1" noChangeArrowheads="1"/>
          </p:cNvSpPr>
          <p:nvPr>
            <p:ph type="body" idx="1"/>
          </p:nvPr>
        </p:nvSpPr>
        <p:spPr>
          <a:xfrm>
            <a:off x="685800" y="2308225"/>
            <a:ext cx="7770813" cy="4321175"/>
          </a:xfrm>
        </p:spPr>
        <p:txBody>
          <a:bodyPr/>
          <a:lstStyle/>
          <a:p>
            <a:pPr marL="0" indent="0" algn="just">
              <a:buFont typeface="Wingdings" pitchFamily="2" charset="2"/>
              <a:buNone/>
            </a:pPr>
            <a:r>
              <a:rPr lang="en-US" sz="3200"/>
              <a:t>“Injustice anywhere is a threat to justice everywhere.  We are caught in an inescapable network of mutuality, tied in a single garment of destiny.  Whatever affects one directly, affects all indirectly.” </a:t>
            </a:r>
          </a:p>
        </p:txBody>
      </p:sp>
      <p:grpSp>
        <p:nvGrpSpPr>
          <p:cNvPr id="8198" name="Group 6"/>
          <p:cNvGrpSpPr>
            <a:grpSpLocks/>
          </p:cNvGrpSpPr>
          <p:nvPr/>
        </p:nvGrpSpPr>
        <p:grpSpPr bwMode="auto">
          <a:xfrm>
            <a:off x="228600" y="219075"/>
            <a:ext cx="1028700" cy="1331913"/>
            <a:chOff x="144" y="138"/>
            <a:chExt cx="648" cy="839"/>
          </a:xfrm>
        </p:grpSpPr>
        <p:sp>
          <p:nvSpPr>
            <p:cNvPr id="8199" name="Rectangle 7"/>
            <p:cNvSpPr>
              <a:spLocks noChangeArrowheads="1"/>
            </p:cNvSpPr>
            <p:nvPr/>
          </p:nvSpPr>
          <p:spPr bwMode="auto">
            <a:xfrm>
              <a:off x="144" y="138"/>
              <a:ext cx="648" cy="839"/>
            </a:xfrm>
            <a:prstGeom prst="rect">
              <a:avLst/>
            </a:prstGeom>
            <a:solidFill>
              <a:schemeClr val="bg1"/>
            </a:solidFill>
            <a:ln w="9525">
              <a:noFill/>
              <a:miter lim="800000"/>
              <a:headEnd/>
              <a:tailEnd/>
            </a:ln>
            <a:effectLst/>
          </p:spPr>
          <p:txBody>
            <a:bodyPr wrap="none" anchor="ctr"/>
            <a:lstStyle/>
            <a:p>
              <a:endParaRPr lang="en-US"/>
            </a:p>
          </p:txBody>
        </p:sp>
        <p:pic>
          <p:nvPicPr>
            <p:cNvPr id="8200" name="Picture 8" descr="MLK_JR4"/>
            <p:cNvPicPr>
              <a:picLocks noChangeAspect="1" noChangeArrowheads="1"/>
            </p:cNvPicPr>
            <p:nvPr/>
          </p:nvPicPr>
          <p:blipFill>
            <a:blip r:embed="rId2" cstate="print"/>
            <a:srcRect/>
            <a:stretch>
              <a:fillRect/>
            </a:stretch>
          </p:blipFill>
          <p:spPr bwMode="auto">
            <a:xfrm>
              <a:off x="174" y="174"/>
              <a:ext cx="566" cy="803"/>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5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5">
                                            <p:txEl>
                                              <p:pRg st="0" end="0"/>
                                            </p:txEl>
                                          </p:spTgt>
                                        </p:tgtEl>
                                        <p:attrNameLst>
                                          <p:attrName>ppt_h</p:attrName>
                                        </p:attrNameLst>
                                      </p:cBhvr>
                                      <p:tavLst>
                                        <p:tav tm="0">
                                          <p:val>
                                            <p:fltVal val="0"/>
                                          </p:val>
                                        </p:tav>
                                        <p:tav tm="100000">
                                          <p:val>
                                            <p:strVal val="#ppt_h"/>
                                          </p:val>
                                        </p:tav>
                                      </p:tavLst>
                                    </p:anim>
                                  </p:childTnLst>
                                </p:cTn>
                              </p:par>
                              <p:par>
                                <p:cTn id="9" presetID="3" presetClass="emph" presetSubtype="2" fill="hold" grpId="1" nodeType="withEffect">
                                  <p:stCondLst>
                                    <p:cond delay="0"/>
                                  </p:stCondLst>
                                  <p:childTnLst>
                                    <p:animClr clrSpc="rgb" dir="cw">
                                      <p:cBhvr override="childStyle">
                                        <p:cTn id="10" dur="2000" fill="hold"/>
                                        <p:tgtEl>
                                          <p:spTgt spid="8195">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195" grpI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228600" y="604838"/>
            <a:ext cx="8686800" cy="2833687"/>
          </a:xfrm>
        </p:spPr>
        <p:txBody>
          <a:bodyPr anchorCtr="0"/>
          <a:lstStyle/>
          <a:p>
            <a:r>
              <a:rPr lang="en-US" sz="6200"/>
              <a:t>LAW, JUSTICE, AND THE CONSTITUTION</a:t>
            </a:r>
          </a:p>
        </p:txBody>
      </p:sp>
      <p:sp>
        <p:nvSpPr>
          <p:cNvPr id="108547" name="Rectangle 3"/>
          <p:cNvSpPr>
            <a:spLocks noGrp="1" noChangeArrowheads="1"/>
          </p:cNvSpPr>
          <p:nvPr>
            <p:ph type="subTitle" idx="1"/>
          </p:nvPr>
        </p:nvSpPr>
        <p:spPr>
          <a:xfrm>
            <a:off x="228600" y="3986213"/>
            <a:ext cx="8686800" cy="1857375"/>
          </a:xfrm>
        </p:spPr>
        <p:txBody>
          <a:bodyPr/>
          <a:lstStyle/>
          <a:p>
            <a:r>
              <a:rPr lang="en-US" sz="4700"/>
              <a:t>South Carolina's</a:t>
            </a:r>
          </a:p>
          <a:p>
            <a:r>
              <a:rPr lang="en-US" sz="4700"/>
              <a:t>Unrealized Dream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ctrTitle"/>
          </p:nvPr>
        </p:nvSpPr>
        <p:spPr/>
        <p:txBody>
          <a:bodyPr/>
          <a:lstStyle/>
          <a:p>
            <a:pPr algn="ctr"/>
            <a:r>
              <a:rPr lang="en-US" sz="6200"/>
              <a:t>Why Do We Need                A Law Suit?</a:t>
            </a:r>
          </a:p>
        </p:txBody>
      </p:sp>
      <p:sp>
        <p:nvSpPr>
          <p:cNvPr id="70661" name="Rectangle 5"/>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What Do The Test Results Show?</a:t>
            </a:r>
          </a:p>
        </p:txBody>
      </p:sp>
      <p:sp>
        <p:nvSpPr>
          <p:cNvPr id="44035" name="Rectangle 3"/>
          <p:cNvSpPr>
            <a:spLocks noGrp="1" noChangeArrowheads="1"/>
          </p:cNvSpPr>
          <p:nvPr>
            <p:ph type="body" idx="1"/>
          </p:nvPr>
        </p:nvSpPr>
        <p:spPr/>
        <p:txBody>
          <a:bodyPr/>
          <a:lstStyle/>
          <a:p>
            <a:r>
              <a:rPr lang="en-US" sz="2800"/>
              <a:t>Below basic percentages 2003 PACT scores</a:t>
            </a:r>
          </a:p>
        </p:txBody>
      </p:sp>
      <p:sp>
        <p:nvSpPr>
          <p:cNvPr id="44036" name="Oval 4"/>
          <p:cNvSpPr>
            <a:spLocks noChangeArrowheads="1"/>
          </p:cNvSpPr>
          <p:nvPr/>
        </p:nvSpPr>
        <p:spPr bwMode="auto">
          <a:xfrm>
            <a:off x="228600" y="2476500"/>
            <a:ext cx="1971675" cy="1752600"/>
          </a:xfrm>
          <a:prstGeom prst="ellipse">
            <a:avLst/>
          </a:prstGeom>
          <a:solidFill>
            <a:srgbClr val="FFFF00"/>
          </a:solidFill>
          <a:ln w="19050">
            <a:solidFill>
              <a:schemeClr val="accent2"/>
            </a:solidFill>
            <a:round/>
            <a:headEnd/>
            <a:tailEnd/>
          </a:ln>
          <a:effectLst>
            <a:outerShdw dist="35921" dir="2700000" algn="ctr" rotWithShape="0">
              <a:schemeClr val="tx1"/>
            </a:outerShdw>
          </a:effectLst>
        </p:spPr>
        <p:txBody>
          <a:bodyPr wrap="none" anchor="ctr"/>
          <a:lstStyle/>
          <a:p>
            <a:pPr algn="ctr"/>
            <a:r>
              <a:rPr lang="en-US" sz="2000" b="1">
                <a:latin typeface="Arial" charset="0"/>
              </a:rPr>
              <a:t>Allendale</a:t>
            </a:r>
          </a:p>
          <a:p>
            <a:pPr algn="ctr"/>
            <a:r>
              <a:rPr lang="en-US" sz="2000" b="1">
                <a:latin typeface="Arial" charset="0"/>
              </a:rPr>
              <a:t>49% Math</a:t>
            </a:r>
          </a:p>
          <a:p>
            <a:pPr algn="ctr"/>
            <a:r>
              <a:rPr lang="en-US" sz="2000" b="1">
                <a:latin typeface="Arial" charset="0"/>
              </a:rPr>
              <a:t>57% Eng.</a:t>
            </a:r>
          </a:p>
        </p:txBody>
      </p:sp>
      <p:sp>
        <p:nvSpPr>
          <p:cNvPr id="44037" name="Oval 5"/>
          <p:cNvSpPr>
            <a:spLocks noChangeArrowheads="1"/>
          </p:cNvSpPr>
          <p:nvPr/>
        </p:nvSpPr>
        <p:spPr bwMode="auto">
          <a:xfrm>
            <a:off x="2466975" y="2476500"/>
            <a:ext cx="1971675" cy="1752600"/>
          </a:xfrm>
          <a:prstGeom prst="ellipse">
            <a:avLst/>
          </a:prstGeom>
          <a:solidFill>
            <a:srgbClr val="FFFF00"/>
          </a:solidFill>
          <a:ln w="19050">
            <a:solidFill>
              <a:schemeClr val="accent2"/>
            </a:solidFill>
            <a:round/>
            <a:headEnd/>
            <a:tailEnd/>
          </a:ln>
          <a:effectLst>
            <a:outerShdw dist="35921" dir="2700000" algn="ctr" rotWithShape="0">
              <a:schemeClr val="tx1"/>
            </a:outerShdw>
          </a:effectLst>
        </p:spPr>
        <p:txBody>
          <a:bodyPr wrap="none" anchor="ctr"/>
          <a:lstStyle/>
          <a:p>
            <a:pPr algn="ctr"/>
            <a:r>
              <a:rPr lang="en-US" sz="2000" b="1">
                <a:latin typeface="Arial" charset="0"/>
              </a:rPr>
              <a:t>Dillon 2</a:t>
            </a:r>
          </a:p>
          <a:p>
            <a:pPr algn="ctr"/>
            <a:r>
              <a:rPr lang="en-US" sz="2000" b="1">
                <a:latin typeface="Arial" charset="0"/>
              </a:rPr>
              <a:t>38% Math</a:t>
            </a:r>
          </a:p>
          <a:p>
            <a:pPr algn="ctr"/>
            <a:r>
              <a:rPr lang="en-US" sz="2000" b="1">
                <a:latin typeface="Arial" charset="0"/>
              </a:rPr>
              <a:t>42% Eng.</a:t>
            </a:r>
          </a:p>
        </p:txBody>
      </p:sp>
      <p:sp>
        <p:nvSpPr>
          <p:cNvPr id="44038" name="Oval 6"/>
          <p:cNvSpPr>
            <a:spLocks noChangeArrowheads="1"/>
          </p:cNvSpPr>
          <p:nvPr/>
        </p:nvSpPr>
        <p:spPr bwMode="auto">
          <a:xfrm>
            <a:off x="4705350" y="2476500"/>
            <a:ext cx="1971675" cy="1752600"/>
          </a:xfrm>
          <a:prstGeom prst="ellipse">
            <a:avLst/>
          </a:prstGeom>
          <a:solidFill>
            <a:srgbClr val="FFFF00"/>
          </a:solidFill>
          <a:ln w="19050">
            <a:solidFill>
              <a:schemeClr val="accent2"/>
            </a:solidFill>
            <a:round/>
            <a:headEnd/>
            <a:tailEnd/>
          </a:ln>
          <a:effectLst>
            <a:outerShdw dist="35921" dir="2700000" algn="ctr" rotWithShape="0">
              <a:schemeClr val="tx1"/>
            </a:outerShdw>
          </a:effectLst>
        </p:spPr>
        <p:txBody>
          <a:bodyPr wrap="none" anchor="ctr"/>
          <a:lstStyle/>
          <a:p>
            <a:pPr algn="ctr"/>
            <a:r>
              <a:rPr lang="en-US" sz="2000" b="1">
                <a:latin typeface="Arial" charset="0"/>
              </a:rPr>
              <a:t>Florence 4</a:t>
            </a:r>
          </a:p>
          <a:p>
            <a:pPr algn="ctr"/>
            <a:r>
              <a:rPr lang="en-US" sz="2000" b="1">
                <a:latin typeface="Arial" charset="0"/>
              </a:rPr>
              <a:t>48% Math</a:t>
            </a:r>
          </a:p>
          <a:p>
            <a:pPr algn="ctr"/>
            <a:r>
              <a:rPr lang="en-US" sz="2000" b="1">
                <a:latin typeface="Arial" charset="0"/>
              </a:rPr>
              <a:t>50% Eng.</a:t>
            </a:r>
          </a:p>
        </p:txBody>
      </p:sp>
      <p:sp>
        <p:nvSpPr>
          <p:cNvPr id="44039" name="Oval 7"/>
          <p:cNvSpPr>
            <a:spLocks noChangeArrowheads="1"/>
          </p:cNvSpPr>
          <p:nvPr/>
        </p:nvSpPr>
        <p:spPr bwMode="auto">
          <a:xfrm>
            <a:off x="6943725" y="2476500"/>
            <a:ext cx="1971675" cy="1752600"/>
          </a:xfrm>
          <a:prstGeom prst="ellipse">
            <a:avLst/>
          </a:prstGeom>
          <a:solidFill>
            <a:srgbClr val="FFFF00"/>
          </a:solidFill>
          <a:ln w="19050">
            <a:solidFill>
              <a:schemeClr val="accent2"/>
            </a:solidFill>
            <a:round/>
            <a:headEnd/>
            <a:tailEnd/>
          </a:ln>
          <a:effectLst>
            <a:outerShdw dist="35921" dir="2700000" algn="ctr" rotWithShape="0">
              <a:schemeClr val="tx1"/>
            </a:outerShdw>
          </a:effectLst>
        </p:spPr>
        <p:txBody>
          <a:bodyPr wrap="none" anchor="ctr"/>
          <a:lstStyle/>
          <a:p>
            <a:pPr algn="ctr"/>
            <a:r>
              <a:rPr lang="en-US" sz="2000" b="1">
                <a:latin typeface="Arial" charset="0"/>
              </a:rPr>
              <a:t>Hampton 2</a:t>
            </a:r>
          </a:p>
          <a:p>
            <a:pPr algn="ctr"/>
            <a:r>
              <a:rPr lang="en-US" sz="2000" b="1">
                <a:latin typeface="Arial" charset="0"/>
              </a:rPr>
              <a:t>59% Math</a:t>
            </a:r>
          </a:p>
          <a:p>
            <a:pPr algn="ctr"/>
            <a:r>
              <a:rPr lang="en-US" sz="2000" b="1">
                <a:latin typeface="Arial" charset="0"/>
              </a:rPr>
              <a:t>54% Eng.</a:t>
            </a:r>
          </a:p>
        </p:txBody>
      </p:sp>
      <p:sp>
        <p:nvSpPr>
          <p:cNvPr id="44040" name="Oval 8"/>
          <p:cNvSpPr>
            <a:spLocks noChangeArrowheads="1"/>
          </p:cNvSpPr>
          <p:nvPr/>
        </p:nvSpPr>
        <p:spPr bwMode="auto">
          <a:xfrm>
            <a:off x="228600" y="4648200"/>
            <a:ext cx="1971675" cy="1752600"/>
          </a:xfrm>
          <a:prstGeom prst="ellipse">
            <a:avLst/>
          </a:prstGeom>
          <a:solidFill>
            <a:srgbClr val="FFFF00"/>
          </a:solidFill>
          <a:ln w="19050">
            <a:solidFill>
              <a:schemeClr val="accent2"/>
            </a:solidFill>
            <a:round/>
            <a:headEnd/>
            <a:tailEnd/>
          </a:ln>
          <a:effectLst>
            <a:outerShdw dist="35921" dir="2700000" algn="ctr" rotWithShape="0">
              <a:schemeClr val="tx1"/>
            </a:outerShdw>
          </a:effectLst>
        </p:spPr>
        <p:txBody>
          <a:bodyPr wrap="none" anchor="ctr"/>
          <a:lstStyle/>
          <a:p>
            <a:pPr algn="ctr"/>
            <a:r>
              <a:rPr lang="en-US" sz="2000" b="1">
                <a:latin typeface="Arial" charset="0"/>
              </a:rPr>
              <a:t>Jasper</a:t>
            </a:r>
          </a:p>
          <a:p>
            <a:pPr algn="ctr"/>
            <a:r>
              <a:rPr lang="en-US" sz="2000" b="1">
                <a:latin typeface="Arial" charset="0"/>
              </a:rPr>
              <a:t>54% Math</a:t>
            </a:r>
          </a:p>
          <a:p>
            <a:pPr algn="ctr"/>
            <a:r>
              <a:rPr lang="en-US" sz="2000" b="1">
                <a:latin typeface="Arial" charset="0"/>
              </a:rPr>
              <a:t>53% Eng.</a:t>
            </a:r>
          </a:p>
        </p:txBody>
      </p:sp>
      <p:sp>
        <p:nvSpPr>
          <p:cNvPr id="44041" name="Oval 9"/>
          <p:cNvSpPr>
            <a:spLocks noChangeArrowheads="1"/>
          </p:cNvSpPr>
          <p:nvPr/>
        </p:nvSpPr>
        <p:spPr bwMode="auto">
          <a:xfrm>
            <a:off x="2466975" y="4648200"/>
            <a:ext cx="1971675" cy="1752600"/>
          </a:xfrm>
          <a:prstGeom prst="ellipse">
            <a:avLst/>
          </a:prstGeom>
          <a:solidFill>
            <a:srgbClr val="FFFF00"/>
          </a:solidFill>
          <a:ln w="19050">
            <a:solidFill>
              <a:schemeClr val="accent2"/>
            </a:solidFill>
            <a:round/>
            <a:headEnd/>
            <a:tailEnd/>
          </a:ln>
          <a:effectLst>
            <a:outerShdw dist="35921" dir="2700000" algn="ctr" rotWithShape="0">
              <a:schemeClr val="tx1"/>
            </a:outerShdw>
          </a:effectLst>
        </p:spPr>
        <p:txBody>
          <a:bodyPr wrap="none" anchor="ctr"/>
          <a:lstStyle/>
          <a:p>
            <a:pPr algn="ctr"/>
            <a:r>
              <a:rPr lang="en-US" sz="2000" b="1">
                <a:latin typeface="Arial" charset="0"/>
              </a:rPr>
              <a:t>Lee</a:t>
            </a:r>
          </a:p>
          <a:p>
            <a:pPr algn="ctr"/>
            <a:r>
              <a:rPr lang="en-US" sz="2000" b="1">
                <a:latin typeface="Arial" charset="0"/>
              </a:rPr>
              <a:t>51% Math</a:t>
            </a:r>
          </a:p>
          <a:p>
            <a:pPr algn="ctr"/>
            <a:r>
              <a:rPr lang="en-US" sz="2000" b="1">
                <a:latin typeface="Arial" charset="0"/>
              </a:rPr>
              <a:t>51% Eng.</a:t>
            </a:r>
          </a:p>
        </p:txBody>
      </p:sp>
      <p:sp>
        <p:nvSpPr>
          <p:cNvPr id="44042" name="Oval 10"/>
          <p:cNvSpPr>
            <a:spLocks noChangeArrowheads="1"/>
          </p:cNvSpPr>
          <p:nvPr/>
        </p:nvSpPr>
        <p:spPr bwMode="auto">
          <a:xfrm>
            <a:off x="4705350" y="4648200"/>
            <a:ext cx="1971675" cy="1752600"/>
          </a:xfrm>
          <a:prstGeom prst="ellipse">
            <a:avLst/>
          </a:prstGeom>
          <a:solidFill>
            <a:srgbClr val="FFFF00"/>
          </a:solidFill>
          <a:ln w="19050">
            <a:solidFill>
              <a:schemeClr val="accent2"/>
            </a:solidFill>
            <a:round/>
            <a:headEnd/>
            <a:tailEnd/>
          </a:ln>
          <a:effectLst>
            <a:outerShdw dist="35921" dir="2700000" algn="ctr" rotWithShape="0">
              <a:schemeClr val="tx1"/>
            </a:outerShdw>
          </a:effectLst>
        </p:spPr>
        <p:txBody>
          <a:bodyPr wrap="none" anchor="ctr"/>
          <a:lstStyle/>
          <a:p>
            <a:pPr algn="ctr"/>
            <a:r>
              <a:rPr lang="en-US" sz="2000" b="1">
                <a:latin typeface="Arial" charset="0"/>
              </a:rPr>
              <a:t>Marion 7</a:t>
            </a:r>
          </a:p>
          <a:p>
            <a:pPr algn="ctr"/>
            <a:r>
              <a:rPr lang="en-US" sz="2000" b="1">
                <a:latin typeface="Arial" charset="0"/>
              </a:rPr>
              <a:t>52% Math</a:t>
            </a:r>
          </a:p>
          <a:p>
            <a:pPr algn="ctr"/>
            <a:r>
              <a:rPr lang="en-US" sz="2000" b="1">
                <a:latin typeface="Arial" charset="0"/>
              </a:rPr>
              <a:t>54% Eng.</a:t>
            </a:r>
          </a:p>
        </p:txBody>
      </p:sp>
      <p:sp>
        <p:nvSpPr>
          <p:cNvPr id="44043" name="Oval 11"/>
          <p:cNvSpPr>
            <a:spLocks noChangeArrowheads="1"/>
          </p:cNvSpPr>
          <p:nvPr/>
        </p:nvSpPr>
        <p:spPr bwMode="auto">
          <a:xfrm>
            <a:off x="6943725" y="4648200"/>
            <a:ext cx="1971675" cy="1752600"/>
          </a:xfrm>
          <a:prstGeom prst="ellipse">
            <a:avLst/>
          </a:prstGeom>
          <a:solidFill>
            <a:srgbClr val="FFFF00"/>
          </a:solidFill>
          <a:ln w="19050">
            <a:solidFill>
              <a:schemeClr val="accent2"/>
            </a:solidFill>
            <a:round/>
            <a:headEnd/>
            <a:tailEnd/>
          </a:ln>
          <a:effectLst>
            <a:outerShdw dist="35921" dir="2700000" algn="ctr" rotWithShape="0">
              <a:schemeClr val="tx1"/>
            </a:outerShdw>
          </a:effectLst>
        </p:spPr>
        <p:txBody>
          <a:bodyPr wrap="none" anchor="ctr"/>
          <a:lstStyle/>
          <a:p>
            <a:pPr algn="ctr"/>
            <a:r>
              <a:rPr lang="en-US" sz="2000" b="1">
                <a:latin typeface="Arial" charset="0"/>
              </a:rPr>
              <a:t>Orangeburg 3</a:t>
            </a:r>
          </a:p>
          <a:p>
            <a:pPr algn="ctr"/>
            <a:r>
              <a:rPr lang="en-US" sz="2000" b="1">
                <a:latin typeface="Arial" charset="0"/>
              </a:rPr>
              <a:t>44% Math</a:t>
            </a:r>
          </a:p>
          <a:p>
            <a:pPr algn="ctr"/>
            <a:r>
              <a:rPr lang="en-US" sz="2000" b="1">
                <a:latin typeface="Arial" charset="0"/>
              </a:rPr>
              <a:t>44% Eng.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p:cTn id="7" dur="500" fill="hold"/>
                                        <p:tgtEl>
                                          <p:spTgt spid="44036"/>
                                        </p:tgtEl>
                                        <p:attrNameLst>
                                          <p:attrName>ppt_w</p:attrName>
                                        </p:attrNameLst>
                                      </p:cBhvr>
                                      <p:tavLst>
                                        <p:tav tm="0">
                                          <p:val>
                                            <p:fltVal val="0"/>
                                          </p:val>
                                        </p:tav>
                                        <p:tav tm="100000">
                                          <p:val>
                                            <p:strVal val="#ppt_w"/>
                                          </p:val>
                                        </p:tav>
                                      </p:tavLst>
                                    </p:anim>
                                    <p:anim calcmode="lin" valueType="num">
                                      <p:cBhvr>
                                        <p:cTn id="8" dur="500" fill="hold"/>
                                        <p:tgtEl>
                                          <p:spTgt spid="4403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4037"/>
                                        </p:tgtEl>
                                        <p:attrNameLst>
                                          <p:attrName>style.visibility</p:attrName>
                                        </p:attrNameLst>
                                      </p:cBhvr>
                                      <p:to>
                                        <p:strVal val="visible"/>
                                      </p:to>
                                    </p:set>
                                    <p:anim calcmode="lin" valueType="num">
                                      <p:cBhvr>
                                        <p:cTn id="11" dur="500" fill="hold"/>
                                        <p:tgtEl>
                                          <p:spTgt spid="44037"/>
                                        </p:tgtEl>
                                        <p:attrNameLst>
                                          <p:attrName>ppt_w</p:attrName>
                                        </p:attrNameLst>
                                      </p:cBhvr>
                                      <p:tavLst>
                                        <p:tav tm="0">
                                          <p:val>
                                            <p:fltVal val="0"/>
                                          </p:val>
                                        </p:tav>
                                        <p:tav tm="100000">
                                          <p:val>
                                            <p:strVal val="#ppt_w"/>
                                          </p:val>
                                        </p:tav>
                                      </p:tavLst>
                                    </p:anim>
                                    <p:anim calcmode="lin" valueType="num">
                                      <p:cBhvr>
                                        <p:cTn id="12" dur="500" fill="hold"/>
                                        <p:tgtEl>
                                          <p:spTgt spid="4403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4038"/>
                                        </p:tgtEl>
                                        <p:attrNameLst>
                                          <p:attrName>style.visibility</p:attrName>
                                        </p:attrNameLst>
                                      </p:cBhvr>
                                      <p:to>
                                        <p:strVal val="visible"/>
                                      </p:to>
                                    </p:set>
                                    <p:anim calcmode="lin" valueType="num">
                                      <p:cBhvr>
                                        <p:cTn id="15" dur="500" fill="hold"/>
                                        <p:tgtEl>
                                          <p:spTgt spid="44038"/>
                                        </p:tgtEl>
                                        <p:attrNameLst>
                                          <p:attrName>ppt_w</p:attrName>
                                        </p:attrNameLst>
                                      </p:cBhvr>
                                      <p:tavLst>
                                        <p:tav tm="0">
                                          <p:val>
                                            <p:fltVal val="0"/>
                                          </p:val>
                                        </p:tav>
                                        <p:tav tm="100000">
                                          <p:val>
                                            <p:strVal val="#ppt_w"/>
                                          </p:val>
                                        </p:tav>
                                      </p:tavLst>
                                    </p:anim>
                                    <p:anim calcmode="lin" valueType="num">
                                      <p:cBhvr>
                                        <p:cTn id="16" dur="500" fill="hold"/>
                                        <p:tgtEl>
                                          <p:spTgt spid="4403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44039"/>
                                        </p:tgtEl>
                                        <p:attrNameLst>
                                          <p:attrName>style.visibility</p:attrName>
                                        </p:attrNameLst>
                                      </p:cBhvr>
                                      <p:to>
                                        <p:strVal val="visible"/>
                                      </p:to>
                                    </p:set>
                                    <p:anim calcmode="lin" valueType="num">
                                      <p:cBhvr>
                                        <p:cTn id="19" dur="500" fill="hold"/>
                                        <p:tgtEl>
                                          <p:spTgt spid="44039"/>
                                        </p:tgtEl>
                                        <p:attrNameLst>
                                          <p:attrName>ppt_w</p:attrName>
                                        </p:attrNameLst>
                                      </p:cBhvr>
                                      <p:tavLst>
                                        <p:tav tm="0">
                                          <p:val>
                                            <p:fltVal val="0"/>
                                          </p:val>
                                        </p:tav>
                                        <p:tav tm="100000">
                                          <p:val>
                                            <p:strVal val="#ppt_w"/>
                                          </p:val>
                                        </p:tav>
                                      </p:tavLst>
                                    </p:anim>
                                    <p:anim calcmode="lin" valueType="num">
                                      <p:cBhvr>
                                        <p:cTn id="20" dur="500" fill="hold"/>
                                        <p:tgtEl>
                                          <p:spTgt spid="44039"/>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44040"/>
                                        </p:tgtEl>
                                        <p:attrNameLst>
                                          <p:attrName>style.visibility</p:attrName>
                                        </p:attrNameLst>
                                      </p:cBhvr>
                                      <p:to>
                                        <p:strVal val="visible"/>
                                      </p:to>
                                    </p:set>
                                    <p:anim calcmode="lin" valueType="num">
                                      <p:cBhvr>
                                        <p:cTn id="23" dur="500" fill="hold"/>
                                        <p:tgtEl>
                                          <p:spTgt spid="44040"/>
                                        </p:tgtEl>
                                        <p:attrNameLst>
                                          <p:attrName>ppt_w</p:attrName>
                                        </p:attrNameLst>
                                      </p:cBhvr>
                                      <p:tavLst>
                                        <p:tav tm="0">
                                          <p:val>
                                            <p:fltVal val="0"/>
                                          </p:val>
                                        </p:tav>
                                        <p:tav tm="100000">
                                          <p:val>
                                            <p:strVal val="#ppt_w"/>
                                          </p:val>
                                        </p:tav>
                                      </p:tavLst>
                                    </p:anim>
                                    <p:anim calcmode="lin" valueType="num">
                                      <p:cBhvr>
                                        <p:cTn id="24" dur="500" fill="hold"/>
                                        <p:tgtEl>
                                          <p:spTgt spid="44040"/>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44041"/>
                                        </p:tgtEl>
                                        <p:attrNameLst>
                                          <p:attrName>style.visibility</p:attrName>
                                        </p:attrNameLst>
                                      </p:cBhvr>
                                      <p:to>
                                        <p:strVal val="visible"/>
                                      </p:to>
                                    </p:set>
                                    <p:anim calcmode="lin" valueType="num">
                                      <p:cBhvr>
                                        <p:cTn id="27" dur="500" fill="hold"/>
                                        <p:tgtEl>
                                          <p:spTgt spid="44041"/>
                                        </p:tgtEl>
                                        <p:attrNameLst>
                                          <p:attrName>ppt_w</p:attrName>
                                        </p:attrNameLst>
                                      </p:cBhvr>
                                      <p:tavLst>
                                        <p:tav tm="0">
                                          <p:val>
                                            <p:fltVal val="0"/>
                                          </p:val>
                                        </p:tav>
                                        <p:tav tm="100000">
                                          <p:val>
                                            <p:strVal val="#ppt_w"/>
                                          </p:val>
                                        </p:tav>
                                      </p:tavLst>
                                    </p:anim>
                                    <p:anim calcmode="lin" valueType="num">
                                      <p:cBhvr>
                                        <p:cTn id="28" dur="500" fill="hold"/>
                                        <p:tgtEl>
                                          <p:spTgt spid="44041"/>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44042"/>
                                        </p:tgtEl>
                                        <p:attrNameLst>
                                          <p:attrName>style.visibility</p:attrName>
                                        </p:attrNameLst>
                                      </p:cBhvr>
                                      <p:to>
                                        <p:strVal val="visible"/>
                                      </p:to>
                                    </p:set>
                                    <p:anim calcmode="lin" valueType="num">
                                      <p:cBhvr>
                                        <p:cTn id="31" dur="500" fill="hold"/>
                                        <p:tgtEl>
                                          <p:spTgt spid="44042"/>
                                        </p:tgtEl>
                                        <p:attrNameLst>
                                          <p:attrName>ppt_w</p:attrName>
                                        </p:attrNameLst>
                                      </p:cBhvr>
                                      <p:tavLst>
                                        <p:tav tm="0">
                                          <p:val>
                                            <p:fltVal val="0"/>
                                          </p:val>
                                        </p:tav>
                                        <p:tav tm="100000">
                                          <p:val>
                                            <p:strVal val="#ppt_w"/>
                                          </p:val>
                                        </p:tav>
                                      </p:tavLst>
                                    </p:anim>
                                    <p:anim calcmode="lin" valueType="num">
                                      <p:cBhvr>
                                        <p:cTn id="32" dur="500" fill="hold"/>
                                        <p:tgtEl>
                                          <p:spTgt spid="44042"/>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44043"/>
                                        </p:tgtEl>
                                        <p:attrNameLst>
                                          <p:attrName>style.visibility</p:attrName>
                                        </p:attrNameLst>
                                      </p:cBhvr>
                                      <p:to>
                                        <p:strVal val="visible"/>
                                      </p:to>
                                    </p:set>
                                    <p:anim calcmode="lin" valueType="num">
                                      <p:cBhvr>
                                        <p:cTn id="35" dur="500" fill="hold"/>
                                        <p:tgtEl>
                                          <p:spTgt spid="44043"/>
                                        </p:tgtEl>
                                        <p:attrNameLst>
                                          <p:attrName>ppt_w</p:attrName>
                                        </p:attrNameLst>
                                      </p:cBhvr>
                                      <p:tavLst>
                                        <p:tav tm="0">
                                          <p:val>
                                            <p:fltVal val="0"/>
                                          </p:val>
                                        </p:tav>
                                        <p:tav tm="100000">
                                          <p:val>
                                            <p:strVal val="#ppt_w"/>
                                          </p:val>
                                        </p:tav>
                                      </p:tavLst>
                                    </p:anim>
                                    <p:anim calcmode="lin" valueType="num">
                                      <p:cBhvr>
                                        <p:cTn id="36" dur="500" fill="hold"/>
                                        <p:tgtEl>
                                          <p:spTgt spid="440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P spid="44037" grpId="0" animBg="1"/>
      <p:bldP spid="44038" grpId="0" animBg="1"/>
      <p:bldP spid="44039" grpId="0" animBg="1"/>
      <p:bldP spid="44040" grpId="0" animBg="1"/>
      <p:bldP spid="44041" grpId="0" animBg="1"/>
      <p:bldP spid="44042" grpId="0" animBg="1"/>
      <p:bldP spid="440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endParaRPr lang="en-US"/>
          </a:p>
        </p:txBody>
      </p:sp>
      <p:sp>
        <p:nvSpPr>
          <p:cNvPr id="98308" name="Text Box 4"/>
          <p:cNvSpPr txBox="1">
            <a:spLocks noChangeArrowheads="1"/>
          </p:cNvSpPr>
          <p:nvPr/>
        </p:nvSpPr>
        <p:spPr bwMode="auto">
          <a:xfrm>
            <a:off x="8686800" y="381000"/>
            <a:ext cx="228600" cy="457200"/>
          </a:xfrm>
          <a:prstGeom prst="rect">
            <a:avLst/>
          </a:prstGeom>
          <a:noFill/>
          <a:ln w="9525">
            <a:noFill/>
            <a:miter lim="800000"/>
            <a:headEnd/>
            <a:tailEnd/>
          </a:ln>
          <a:effectLst/>
        </p:spPr>
        <p:txBody>
          <a:bodyPr>
            <a:spAutoFit/>
          </a:bodyPr>
          <a:lstStyle/>
          <a:p>
            <a:pPr>
              <a:spcBef>
                <a:spcPct val="50000"/>
              </a:spcBef>
            </a:pPr>
            <a:r>
              <a:rPr lang="en-US" sz="2400">
                <a:solidFill>
                  <a:schemeClr val="bg1"/>
                </a:solidFill>
                <a:latin typeface="Arial" charset="0"/>
              </a:rPr>
              <a:t>A</a:t>
            </a:r>
          </a:p>
        </p:txBody>
      </p:sp>
      <p:grpSp>
        <p:nvGrpSpPr>
          <p:cNvPr id="98310" name="Group 6"/>
          <p:cNvGrpSpPr>
            <a:grpSpLocks/>
          </p:cNvGrpSpPr>
          <p:nvPr/>
        </p:nvGrpSpPr>
        <p:grpSpPr bwMode="auto">
          <a:xfrm>
            <a:off x="0" y="-87313"/>
            <a:ext cx="9144000" cy="6945313"/>
            <a:chOff x="0" y="-55"/>
            <a:chExt cx="5760" cy="4375"/>
          </a:xfrm>
        </p:grpSpPr>
        <p:pic>
          <p:nvPicPr>
            <p:cNvPr id="98307" name="Picture 3" descr="Monday, July 28, 2003"/>
            <p:cNvPicPr>
              <a:picLocks noChangeAspect="1" noChangeArrowheads="1"/>
            </p:cNvPicPr>
            <p:nvPr/>
          </p:nvPicPr>
          <p:blipFill>
            <a:blip r:embed="rId2" cstate="print"/>
            <a:srcRect/>
            <a:stretch>
              <a:fillRect/>
            </a:stretch>
          </p:blipFill>
          <p:spPr bwMode="auto">
            <a:xfrm>
              <a:off x="0" y="-55"/>
              <a:ext cx="5760" cy="4375"/>
            </a:xfrm>
            <a:prstGeom prst="rect">
              <a:avLst/>
            </a:prstGeom>
            <a:noFill/>
            <a:ln/>
            <a:effectLst>
              <a:outerShdw dist="17961" dir="2700000" algn="ctr" rotWithShape="0">
                <a:srgbClr val="808080"/>
              </a:outerShdw>
            </a:effectLst>
          </p:spPr>
        </p:pic>
        <p:sp>
          <p:nvSpPr>
            <p:cNvPr id="98309" name="Rectangle 5"/>
            <p:cNvSpPr>
              <a:spLocks noChangeArrowheads="1"/>
            </p:cNvSpPr>
            <p:nvPr/>
          </p:nvSpPr>
          <p:spPr bwMode="auto">
            <a:xfrm>
              <a:off x="4626" y="0"/>
              <a:ext cx="990" cy="702"/>
            </a:xfrm>
            <a:prstGeom prst="rect">
              <a:avLst/>
            </a:prstGeom>
            <a:solidFill>
              <a:schemeClr val="bg1"/>
            </a:solidFill>
            <a:ln w="9525">
              <a:noFill/>
              <a:miter lim="800000"/>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ctrTitle"/>
          </p:nvPr>
        </p:nvSpPr>
        <p:spPr/>
        <p:txBody>
          <a:bodyPr/>
          <a:lstStyle/>
          <a:p>
            <a:pPr algn="ctr"/>
            <a:r>
              <a:rPr lang="en-US" sz="6200"/>
              <a:t>Who Are </a:t>
            </a:r>
            <a:br>
              <a:rPr lang="en-US" sz="6200"/>
            </a:br>
            <a:r>
              <a:rPr lang="en-US" sz="6200"/>
              <a:t>The Plaintiffs?</a:t>
            </a:r>
          </a:p>
        </p:txBody>
      </p:sp>
      <p:sp>
        <p:nvSpPr>
          <p:cNvPr id="72709" name="Rectangle 5"/>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rIns="0"/>
          <a:lstStyle/>
          <a:p>
            <a:r>
              <a:rPr lang="en-US" sz="3900"/>
              <a:t>The Plaintiffs are:</a:t>
            </a:r>
          </a:p>
        </p:txBody>
      </p:sp>
      <p:graphicFrame>
        <p:nvGraphicFramePr>
          <p:cNvPr id="24580" name="Object 4"/>
          <p:cNvGraphicFramePr>
            <a:graphicFrameLocks noChangeAspect="1"/>
          </p:cNvGraphicFramePr>
          <p:nvPr/>
        </p:nvGraphicFramePr>
        <p:xfrm>
          <a:off x="349250" y="1635125"/>
          <a:ext cx="8496300" cy="5048250"/>
        </p:xfrm>
        <a:graphic>
          <a:graphicData uri="http://schemas.openxmlformats.org/presentationml/2006/ole">
            <p:oleObj spid="_x0000_s24580" name="Chart" r:id="rId3" imgW="4286165" imgH="2590950" progId="Excel.Chart.8">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r>
              <a:rPr lang="en-US" sz="3900"/>
              <a:t>The Plaintiffs are:</a:t>
            </a:r>
          </a:p>
        </p:txBody>
      </p:sp>
      <p:graphicFrame>
        <p:nvGraphicFramePr>
          <p:cNvPr id="26629" name="Object 5"/>
          <p:cNvGraphicFramePr>
            <a:graphicFrameLocks noChangeAspect="1"/>
          </p:cNvGraphicFramePr>
          <p:nvPr/>
        </p:nvGraphicFramePr>
        <p:xfrm>
          <a:off x="377825" y="1704975"/>
          <a:ext cx="8478838" cy="4860925"/>
        </p:xfrm>
        <a:graphic>
          <a:graphicData uri="http://schemas.openxmlformats.org/presentationml/2006/ole">
            <p:oleObj spid="_x0000_s26629" name="Chart" r:id="rId3" imgW="4267381" imgH="2771848" progId="Excel.Chart.8">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Profile</Template>
  <TotalTime>683</TotalTime>
  <Words>935</Words>
  <Application>Microsoft Office PowerPoint</Application>
  <PresentationFormat>On-screen Show (4:3)</PresentationFormat>
  <Paragraphs>114</Paragraphs>
  <Slides>39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7" baseType="lpstr">
      <vt:lpstr>Arial</vt:lpstr>
      <vt:lpstr>Times New Roman</vt:lpstr>
      <vt:lpstr>Wingdings</vt:lpstr>
      <vt:lpstr>Verdana</vt:lpstr>
      <vt:lpstr>Arial Unicode MS</vt:lpstr>
      <vt:lpstr>Profile</vt:lpstr>
      <vt:lpstr>Microsoft Excel Chart</vt:lpstr>
      <vt:lpstr>Microsoft Graph Chart</vt:lpstr>
      <vt:lpstr>Abbeville v. The State of South Carolina, et al.</vt:lpstr>
      <vt:lpstr>Legal Issues in Abbeville</vt:lpstr>
      <vt:lpstr>The South Carolina Constitution Mandates:</vt:lpstr>
      <vt:lpstr>Why Do We Need                A Law Suit?</vt:lpstr>
      <vt:lpstr>What Do The Test Results Show?</vt:lpstr>
      <vt:lpstr>Slide 6</vt:lpstr>
      <vt:lpstr>Who Are  The Plaintiffs?</vt:lpstr>
      <vt:lpstr>The Plaintiffs are:</vt:lpstr>
      <vt:lpstr>The Plaintiffs are:</vt:lpstr>
      <vt:lpstr>Percentage of Schools Unsatisfactory and Below Average State vs. Plaintiff Districts, 2003</vt:lpstr>
      <vt:lpstr>Percentage Schools in Plaintiff Districts Rated Unsatisfactory or Below Average 2001 to 2003</vt:lpstr>
      <vt:lpstr>Percentage Schools in Plaintiff Districts Moving out of Unsatisfactory or Below Average Ratings between 2001 and 2003</vt:lpstr>
      <vt:lpstr>Are Children Receiving/Realizing Adequate Educational Opportunities</vt:lpstr>
      <vt:lpstr>Brown v. Board of Education 347 U.S. 483 (1954)</vt:lpstr>
      <vt:lpstr>Hampton County Profile: Ethnicity</vt:lpstr>
      <vt:lpstr>Hampton 2 Education Profile: Student Ethnicity</vt:lpstr>
      <vt:lpstr>Lee County Profile Ethnicity</vt:lpstr>
      <vt:lpstr>Lee County Education Profile: Student Ethnicity</vt:lpstr>
      <vt:lpstr>Jasper County Profile: Ethnicity</vt:lpstr>
      <vt:lpstr>Jasper County Education Profile: Student Ethnicity</vt:lpstr>
      <vt:lpstr>Student Characteristics and Teacher Qualifications For Plaintiff &amp; Non-Plaintiff Districts </vt:lpstr>
      <vt:lpstr>Student Characteristics and Teacher Qualifications For Plaintiff &amp; Non-Plaintiff Districts </vt:lpstr>
      <vt:lpstr>Student Characteristics and Teacher Qualifications For Plaintiff &amp; Non-Plaintiff Districts </vt:lpstr>
      <vt:lpstr>Student Characteristics and Teacher Qualifications For Plaintiff &amp; Non-Plaintiff Districts </vt:lpstr>
      <vt:lpstr>Some Say Let’s Wait And See</vt:lpstr>
      <vt:lpstr>Gov. Miles McSweeney 1903 General Assembly Address</vt:lpstr>
      <vt:lpstr>Slide 27</vt:lpstr>
      <vt:lpstr>Slide 28</vt:lpstr>
      <vt:lpstr>Slide 29</vt:lpstr>
      <vt:lpstr>Gov. Coleman Blease 1913 Second Inaugural Address</vt:lpstr>
      <vt:lpstr>Slide 31</vt:lpstr>
      <vt:lpstr>Slide 32</vt:lpstr>
      <vt:lpstr>Slide 33</vt:lpstr>
      <vt:lpstr>1932 James Hope Superintendent General Report</vt:lpstr>
      <vt:lpstr>Journal of the House, Gov. Robert E. McNair, Jan. 15, 1969</vt:lpstr>
      <vt:lpstr>2001 Edition Ranking of Counties and School Districts</vt:lpstr>
      <vt:lpstr>Gov. Richard W. Riley January 11, 1984</vt:lpstr>
      <vt:lpstr>Rev. Dr. Martin Luther King, Jr.</vt:lpstr>
      <vt:lpstr>LAW, JUSTICE, AND THE CONSTITUTION</vt:lpstr>
    </vt:vector>
  </TitlesOfParts>
  <Company>NMRS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Dickerson</dc:creator>
  <cp:lastModifiedBy>Susan</cp:lastModifiedBy>
  <cp:revision>141</cp:revision>
  <dcterms:created xsi:type="dcterms:W3CDTF">2004-01-14T20:32:10Z</dcterms:created>
  <dcterms:modified xsi:type="dcterms:W3CDTF">2012-06-07T18:41:37Z</dcterms:modified>
</cp:coreProperties>
</file>